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75" r:id="rId3"/>
    <p:sldId id="273" r:id="rId4"/>
    <p:sldId id="274" r:id="rId5"/>
    <p:sldId id="271" r:id="rId6"/>
    <p:sldId id="267" r:id="rId7"/>
    <p:sldId id="268" r:id="rId8"/>
    <p:sldId id="266" r:id="rId9"/>
    <p:sldId id="265" r:id="rId10"/>
    <p:sldId id="257" r:id="rId11"/>
    <p:sldId id="258" r:id="rId12"/>
    <p:sldId id="264" r:id="rId13"/>
    <p:sldId id="260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8F8F8"/>
    <a:srgbClr val="3F1307"/>
    <a:srgbClr val="260B04"/>
    <a:srgbClr val="350F05"/>
    <a:srgbClr val="004376"/>
    <a:srgbClr val="003BB0"/>
    <a:srgbClr val="0033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59" autoAdjust="0"/>
    <p:restoredTop sz="93593" autoAdjust="0"/>
  </p:normalViewPr>
  <p:slideViewPr>
    <p:cSldViewPr snapToGrid="0">
      <p:cViewPr varScale="1">
        <p:scale>
          <a:sx n="70" d="100"/>
          <a:sy n="70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C1315A-1B9F-4860-9AD5-E8861E6CDEA8}" type="doc">
      <dgm:prSet loTypeId="urn:microsoft.com/office/officeart/2005/8/layout/vList2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FF871EA9-3F4D-4C24-A78F-4F4B38A3D603}">
      <dgm:prSet custT="1"/>
      <dgm:spPr>
        <a:noFill/>
        <a:ln>
          <a:solidFill>
            <a:schemeClr val="bg1"/>
          </a:solidFill>
          <a:prstDash val="sysDash"/>
        </a:ln>
      </dgm:spPr>
      <dgm:t>
        <a:bodyPr/>
        <a:lstStyle/>
        <a:p>
          <a:pPr algn="ctr" rtl="0"/>
          <a:r>
            <a:rPr lang="ru-RU" sz="1600" dirty="0" smtClean="0"/>
            <a:t>Достойный электронный ресурс должен отвечать в равной степени и традиционным, и инновационным критериям. Одни только инновационные качества ЭОР не способны обеспечить выполнение всех современных образовательных задач. Портал </a:t>
          </a:r>
          <a:r>
            <a:rPr lang="ru-RU" sz="1600" dirty="0" err="1" smtClean="0"/>
            <a:t>ЯКласс</a:t>
          </a:r>
          <a:r>
            <a:rPr lang="ru-RU" sz="1600" dirty="0" smtClean="0"/>
            <a:t> отвечает этим требованиям.</a:t>
          </a:r>
          <a:br>
            <a:rPr lang="ru-RU" sz="1600" dirty="0" smtClean="0"/>
          </a:br>
          <a:endParaRPr lang="ru-RU" sz="1600" dirty="0"/>
        </a:p>
      </dgm:t>
    </dgm:pt>
    <dgm:pt modelId="{38B24EC8-F49F-4845-8D38-2C7981E7879C}" type="parTrans" cxnId="{9770E5C6-82B1-4BC8-AC6D-B02696931375}">
      <dgm:prSet/>
      <dgm:spPr/>
      <dgm:t>
        <a:bodyPr/>
        <a:lstStyle/>
        <a:p>
          <a:endParaRPr lang="ru-RU"/>
        </a:p>
      </dgm:t>
    </dgm:pt>
    <dgm:pt modelId="{38ECC0A0-894D-4DB9-857C-62C6A2B276F0}" type="sibTrans" cxnId="{9770E5C6-82B1-4BC8-AC6D-B02696931375}">
      <dgm:prSet/>
      <dgm:spPr/>
      <dgm:t>
        <a:bodyPr/>
        <a:lstStyle/>
        <a:p>
          <a:endParaRPr lang="ru-RU"/>
        </a:p>
      </dgm:t>
    </dgm:pt>
    <dgm:pt modelId="{84C0EB20-8167-4326-A664-D58636B2D566}" type="pres">
      <dgm:prSet presAssocID="{82C1315A-1B9F-4860-9AD5-E8861E6CDEA8}" presName="linear" presStyleCnt="0">
        <dgm:presLayoutVars>
          <dgm:animLvl val="lvl"/>
          <dgm:resizeHandles val="exact"/>
        </dgm:presLayoutVars>
      </dgm:prSet>
      <dgm:spPr/>
    </dgm:pt>
    <dgm:pt modelId="{C76A3EA9-8BF2-4BD7-A8C8-46C988DF9865}" type="pres">
      <dgm:prSet presAssocID="{FF871EA9-3F4D-4C24-A78F-4F4B38A3D603}" presName="parentText" presStyleLbl="node1" presStyleIdx="0" presStyleCnt="1" custLinFactNeighborX="-6441" custLinFactNeighborY="426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996FC9-E429-46BE-BA68-A7BBA2F0704A}" type="presOf" srcId="{FF871EA9-3F4D-4C24-A78F-4F4B38A3D603}" destId="{C76A3EA9-8BF2-4BD7-A8C8-46C988DF9865}" srcOrd="0" destOrd="0" presId="urn:microsoft.com/office/officeart/2005/8/layout/vList2"/>
    <dgm:cxn modelId="{2CA300B2-B30E-4E82-9C60-447E6132FC08}" type="presOf" srcId="{82C1315A-1B9F-4860-9AD5-E8861E6CDEA8}" destId="{84C0EB20-8167-4326-A664-D58636B2D566}" srcOrd="0" destOrd="0" presId="urn:microsoft.com/office/officeart/2005/8/layout/vList2"/>
    <dgm:cxn modelId="{9770E5C6-82B1-4BC8-AC6D-B02696931375}" srcId="{82C1315A-1B9F-4860-9AD5-E8861E6CDEA8}" destId="{FF871EA9-3F4D-4C24-A78F-4F4B38A3D603}" srcOrd="0" destOrd="0" parTransId="{38B24EC8-F49F-4845-8D38-2C7981E7879C}" sibTransId="{38ECC0A0-894D-4DB9-857C-62C6A2B276F0}"/>
    <dgm:cxn modelId="{08F211C2-6547-4CDC-9BD5-DF9359CD5217}" type="presParOf" srcId="{84C0EB20-8167-4326-A664-D58636B2D566}" destId="{C76A3EA9-8BF2-4BD7-A8C8-46C988DF9865}" srcOrd="0" destOrd="0" presId="urn:microsoft.com/office/officeart/2005/8/layout/vList2"/>
  </dgm:cxnLst>
  <dgm:bg/>
  <dgm:whole>
    <a:ln>
      <a:prstDash val="sysDash"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A87ACE-F223-4D17-A1CB-4A7C0808E7EE}" type="doc">
      <dgm:prSet loTypeId="urn:microsoft.com/office/officeart/2005/8/layout/vList2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454C1879-05BF-4926-BFE1-C512BF65191F}">
      <dgm:prSet/>
      <dgm:spPr>
        <a:noFill/>
        <a:ln>
          <a:solidFill>
            <a:schemeClr val="bg1"/>
          </a:solidFill>
          <a:prstDash val="sysDash"/>
        </a:ln>
      </dgm:spPr>
      <dgm:t>
        <a:bodyPr/>
        <a:lstStyle/>
        <a:p>
          <a:pPr algn="ctr" rtl="0"/>
          <a:r>
            <a:rPr lang="ru-RU" dirty="0" smtClean="0"/>
            <a:t>Еще один важный педагогический инструмент — мультимедиа: представление материала в форме, которая предусматривает аудио- и </a:t>
          </a:r>
          <a:r>
            <a:rPr lang="ru-RU" dirty="0" err="1" smtClean="0"/>
            <a:t>видеокомпоненты</a:t>
          </a:r>
          <a:r>
            <a:rPr lang="ru-RU" dirty="0" smtClean="0"/>
            <a:t>. Это незаменимый метод, когда необходимо наиболее наглядно показать те или иные процессы.</a:t>
          </a:r>
          <a:endParaRPr lang="ru-RU" dirty="0"/>
        </a:p>
      </dgm:t>
    </dgm:pt>
    <dgm:pt modelId="{C2FEF1AD-6587-48EB-A522-8DA552782F1A}" type="parTrans" cxnId="{A272E185-B3D9-41A8-9067-58D3D155CA36}">
      <dgm:prSet/>
      <dgm:spPr/>
      <dgm:t>
        <a:bodyPr/>
        <a:lstStyle/>
        <a:p>
          <a:endParaRPr lang="ru-RU"/>
        </a:p>
      </dgm:t>
    </dgm:pt>
    <dgm:pt modelId="{6616C7DB-9269-4065-948D-A05B470BDE95}" type="sibTrans" cxnId="{A272E185-B3D9-41A8-9067-58D3D155CA36}">
      <dgm:prSet/>
      <dgm:spPr/>
      <dgm:t>
        <a:bodyPr/>
        <a:lstStyle/>
        <a:p>
          <a:endParaRPr lang="ru-RU"/>
        </a:p>
      </dgm:t>
    </dgm:pt>
    <dgm:pt modelId="{1CF0B611-FDD3-43AB-833F-5A026785915C}" type="pres">
      <dgm:prSet presAssocID="{23A87ACE-F223-4D17-A1CB-4A7C0808E7EE}" presName="linear" presStyleCnt="0">
        <dgm:presLayoutVars>
          <dgm:animLvl val="lvl"/>
          <dgm:resizeHandles val="exact"/>
        </dgm:presLayoutVars>
      </dgm:prSet>
      <dgm:spPr/>
    </dgm:pt>
    <dgm:pt modelId="{D4597F70-552D-4707-8D71-9409200D71D7}" type="pres">
      <dgm:prSet presAssocID="{454C1879-05BF-4926-BFE1-C512BF65191F}" presName="parentText" presStyleLbl="node1" presStyleIdx="0" presStyleCnt="1" custLinFactNeighborY="-48679">
        <dgm:presLayoutVars>
          <dgm:chMax val="0"/>
          <dgm:bulletEnabled val="1"/>
        </dgm:presLayoutVars>
      </dgm:prSet>
      <dgm:spPr/>
    </dgm:pt>
  </dgm:ptLst>
  <dgm:cxnLst>
    <dgm:cxn modelId="{A272E185-B3D9-41A8-9067-58D3D155CA36}" srcId="{23A87ACE-F223-4D17-A1CB-4A7C0808E7EE}" destId="{454C1879-05BF-4926-BFE1-C512BF65191F}" srcOrd="0" destOrd="0" parTransId="{C2FEF1AD-6587-48EB-A522-8DA552782F1A}" sibTransId="{6616C7DB-9269-4065-948D-A05B470BDE95}"/>
    <dgm:cxn modelId="{42553610-A7B5-45E2-8B75-84C5EF5ADAED}" type="presOf" srcId="{23A87ACE-F223-4D17-A1CB-4A7C0808E7EE}" destId="{1CF0B611-FDD3-43AB-833F-5A026785915C}" srcOrd="0" destOrd="0" presId="urn:microsoft.com/office/officeart/2005/8/layout/vList2"/>
    <dgm:cxn modelId="{4E3A94A5-073B-42E6-9BA4-A41D42C42B97}" type="presOf" srcId="{454C1879-05BF-4926-BFE1-C512BF65191F}" destId="{D4597F70-552D-4707-8D71-9409200D71D7}" srcOrd="0" destOrd="0" presId="urn:microsoft.com/office/officeart/2005/8/layout/vList2"/>
    <dgm:cxn modelId="{E8CC395D-880F-49DF-8B3E-DE46558EED4B}" type="presParOf" srcId="{1CF0B611-FDD3-43AB-833F-5A026785915C}" destId="{D4597F70-552D-4707-8D71-9409200D71D7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6A3EA9-8BF2-4BD7-A8C8-46C988DF9865}">
      <dsp:nvSpPr>
        <dsp:cNvPr id="0" name=""/>
        <dsp:cNvSpPr/>
      </dsp:nvSpPr>
      <dsp:spPr>
        <a:xfrm>
          <a:off x="0" y="144552"/>
          <a:ext cx="3875964" cy="2667600"/>
        </a:xfrm>
        <a:prstGeom prst="roundRect">
          <a:avLst/>
        </a:prstGeom>
        <a:noFill/>
        <a:ln w="15875" cap="rnd" cmpd="sng" algn="ctr">
          <a:solidFill>
            <a:schemeClr val="bg1"/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Достойный электронный ресурс должен отвечать в равной степени и традиционным, и инновационным критериям. Одни только инновационные качества ЭОР не способны обеспечить выполнение всех современных образовательных задач. Портал </a:t>
          </a:r>
          <a:r>
            <a:rPr lang="ru-RU" sz="1600" kern="1200" dirty="0" err="1" smtClean="0"/>
            <a:t>ЯКласс</a:t>
          </a:r>
          <a:r>
            <a:rPr lang="ru-RU" sz="1600" kern="1200" dirty="0" smtClean="0"/>
            <a:t> отвечает этим требованиям.</a:t>
          </a:r>
          <a:br>
            <a:rPr lang="ru-RU" sz="1600" kern="1200" dirty="0" smtClean="0"/>
          </a:br>
          <a:endParaRPr lang="ru-RU" sz="1600" kern="1200" dirty="0"/>
        </a:p>
      </dsp:txBody>
      <dsp:txXfrm>
        <a:off x="130221" y="274773"/>
        <a:ext cx="3615522" cy="24071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597F70-552D-4707-8D71-9409200D71D7}">
      <dsp:nvSpPr>
        <dsp:cNvPr id="0" name=""/>
        <dsp:cNvSpPr/>
      </dsp:nvSpPr>
      <dsp:spPr>
        <a:xfrm>
          <a:off x="0" y="0"/>
          <a:ext cx="3845642" cy="2784599"/>
        </a:xfrm>
        <a:prstGeom prst="roundRect">
          <a:avLst/>
        </a:prstGeom>
        <a:noFill/>
        <a:ln w="15875" cap="rnd" cmpd="sng" algn="ctr">
          <a:solidFill>
            <a:schemeClr val="bg1"/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Еще один важный педагогический инструмент — мультимедиа: представление материала в форме, которая предусматривает аудио- и </a:t>
          </a:r>
          <a:r>
            <a:rPr lang="ru-RU" sz="1700" kern="1200" dirty="0" err="1" smtClean="0"/>
            <a:t>видеокомпоненты</a:t>
          </a:r>
          <a:r>
            <a:rPr lang="ru-RU" sz="1700" kern="1200" dirty="0" smtClean="0"/>
            <a:t>. Это незаменимый метод, когда необходимо наиболее наглядно показать те или иные процессы.</a:t>
          </a:r>
          <a:endParaRPr lang="ru-RU" sz="1700" kern="1200" dirty="0"/>
        </a:p>
      </dsp:txBody>
      <dsp:txXfrm>
        <a:off x="135933" y="135933"/>
        <a:ext cx="3573776" cy="25127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0E859-546A-4E51-805F-EEDAD43D3249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FBBC4-1720-49D5-821F-94F9D9BBE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996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FBBC4-1720-49D5-821F-94F9D9BBE25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126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3D72C-734F-4291-B464-E8E082D0508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607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871175-2727-426A-8ED0-1A69932A64F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1435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720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276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9079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480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03074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9643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621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883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69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675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87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909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47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843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078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88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37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17226-023D-4382-8377-1681A34A8C4F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0782460-5179-4C9D-ADBE-AA44762A14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74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microsoft.com/office/2007/relationships/hdphoto" Target="../media/hdphoto6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2.jp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750" r="965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55" y="348343"/>
            <a:ext cx="688563" cy="69668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23109" y="1532709"/>
            <a:ext cx="7985760" cy="41767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algn="ctr"/>
            <a:r>
              <a:rPr lang="ru-RU" sz="4800" b="1" cap="none" spc="0" dirty="0" smtClean="0">
                <a:ln w="22225">
                  <a:noFill/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</a:t>
            </a:r>
            <a:r>
              <a:rPr lang="ru-RU" sz="4800" b="1" cap="none" spc="0" dirty="0" smtClean="0">
                <a:ln w="22225">
                  <a:noFill/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ЦИФРОВОЙ ОБРАЗОВАТЕЛЬНОЙ СРЕДЫ </a:t>
            </a:r>
            <a:r>
              <a:rPr lang="ru-RU" sz="4800" b="1" dirty="0" smtClean="0">
                <a:ln w="22225">
                  <a:noFill/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800" b="1" cap="none" spc="0" dirty="0" smtClean="0">
                <a:ln w="22225">
                  <a:noFill/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СОВРЕМЕННОЙ ШКОЛЕ </a:t>
            </a:r>
            <a:endParaRPr lang="ru-RU" sz="4800" b="1" cap="none" spc="0" dirty="0">
              <a:ln w="22225">
                <a:noFill/>
                <a:prstDash val="solid"/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705" y="6026330"/>
            <a:ext cx="754091" cy="75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73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367" y="3592160"/>
            <a:ext cx="3090653" cy="2320960"/>
          </a:xfrm>
          <a:prstGeom prst="rect">
            <a:avLst/>
          </a:prstGeom>
          <a:ln>
            <a:solidFill>
              <a:srgbClr val="F8F8F8"/>
            </a:solidFill>
            <a:prstDash val="sysDash"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021" y="4584937"/>
            <a:ext cx="2961686" cy="2190331"/>
          </a:xfrm>
          <a:prstGeom prst="rect">
            <a:avLst/>
          </a:prstGeom>
          <a:ln>
            <a:solidFill>
              <a:srgbClr val="F8F8F8"/>
            </a:solidFill>
            <a:prstDash val="sysDash"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27" y="1678135"/>
            <a:ext cx="3142790" cy="2352183"/>
          </a:xfrm>
          <a:prstGeom prst="rect">
            <a:avLst/>
          </a:prstGeom>
          <a:ln>
            <a:solidFill>
              <a:schemeClr val="bg1"/>
            </a:solidFill>
            <a:prstDash val="sysDash"/>
          </a:ln>
        </p:spPr>
      </p:pic>
      <p:sp>
        <p:nvSpPr>
          <p:cNvPr id="9" name="Прямоугольник 8"/>
          <p:cNvSpPr/>
          <p:nvPr/>
        </p:nvSpPr>
        <p:spPr>
          <a:xfrm>
            <a:off x="1375954" y="148045"/>
            <a:ext cx="7710328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«ИЗУЧЕНИЕ ПДД НА ПОРТАЛЕ ЯКЛАСС – КАК СПОСОБ СОХРАНЕНИЯ ЗДОРОВЬЯ И ЛИЧНОЙ БЕЗОПАСНОСТИ»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98364" y="6312302"/>
            <a:ext cx="4195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ЮИД «ДОРОЖНЫЙ ДОЗОР»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15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БОСС\Downloads\image-28-07-22-03-27.heic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4000"/>
                    </a14:imgEffect>
                    <a14:imgEffect>
                      <a14:brightnessContrast bright="-2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99" t="24642" b="4447"/>
          <a:stretch/>
        </p:blipFill>
        <p:spPr bwMode="auto">
          <a:xfrm>
            <a:off x="1446661" y="2374710"/>
            <a:ext cx="6851177" cy="4026089"/>
          </a:xfrm>
          <a:prstGeom prst="rect">
            <a:avLst/>
          </a:prstGeom>
          <a:noFill/>
          <a:ln>
            <a:solidFill>
              <a:srgbClr val="F8F8F8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33228" y="331745"/>
            <a:ext cx="5796907" cy="224676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системного мониторинга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рамках организации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цифровой образовательной среды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гимназии</a:t>
            </a:r>
          </a:p>
          <a:p>
            <a:pPr algn="ctr"/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32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241946" y="0"/>
            <a:ext cx="7359134" cy="1214651"/>
          </a:xfrm>
          <a:ln>
            <a:noFill/>
            <a:prstDash val="sysDash"/>
          </a:ln>
        </p:spPr>
        <p:txBody>
          <a:bodyPr>
            <a:noAutofit/>
          </a:bodyPr>
          <a:lstStyle/>
          <a:p>
            <a:pPr algn="ctr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ea typeface="Tinos" panose="02020603050405020304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ea typeface="Tinos" panose="02020603050405020304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ea typeface="Tinos" panose="02020603050405020304" pitchFamily="18" charset="0"/>
                <a:cs typeface="Times New Roman" pitchFamily="18" charset="0"/>
              </a:rPr>
              <a:t>«ГОРИЗОНТАЛЬНЫЙ» АНАЛИЗ ПО КАРТЕ ДОСТИЖЕНИЙ КЛАССА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ea typeface="Tinos" panose="02020603050405020304" pitchFamily="18" charset="0"/>
                <a:cs typeface="Times New Roman" pitchFamily="18" charset="0"/>
              </a:rPr>
              <a:t>ВЫЯВЛЯЕТ ДЕФИЦИТЫ ОБУЧАЮЩИХСЯ 7 КЛАССОВ</a:t>
            </a:r>
            <a:b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ea typeface="Tinos" panose="02020603050405020304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Tinos" panose="02020603050405020304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Tinos" panose="02020603050405020304" pitchFamily="18" charset="0"/>
                <a:cs typeface="Times New Roman" pitchFamily="18" charset="0"/>
              </a:rPr>
            </a:b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ea typeface="Tinos" panose="02020603050405020304" pitchFamily="18" charset="0"/>
                <a:cs typeface="Times New Roman" pitchFamily="18" charset="0"/>
              </a:rPr>
              <a:t/>
            </a:r>
            <a:b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ea typeface="Tinos" panose="02020603050405020304" pitchFamily="18" charset="0"/>
                <a:cs typeface="Times New Roman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itchFamily="18" charset="0"/>
              <a:ea typeface="Tinos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114380"/>
              </p:ext>
            </p:extLst>
          </p:nvPr>
        </p:nvGraphicFramePr>
        <p:xfrm>
          <a:off x="559557" y="1679230"/>
          <a:ext cx="8243250" cy="4742035"/>
        </p:xfrm>
        <a:graphic>
          <a:graphicData uri="http://schemas.openxmlformats.org/drawingml/2006/table">
            <a:tbl>
              <a:tblPr/>
              <a:tblGrid>
                <a:gridCol w="3297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23"/>
                    </a:ext>
                  </a:extLst>
                </a:gridCol>
                <a:gridCol w="329730">
                  <a:extLst>
                    <a:ext uri="{9D8B030D-6E8A-4147-A177-3AD203B41FA5}">
                      <a16:colId xmlns:a16="http://schemas.microsoft.com/office/drawing/2014/main" xmlns="" val="20024"/>
                    </a:ext>
                  </a:extLst>
                </a:gridCol>
              </a:tblGrid>
              <a:tr h="4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Группы участников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Класс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3,3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5,3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8,3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Первичный балл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70142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70141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70140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70139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70138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70137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70136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70134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70133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70132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70131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70130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70129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70128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70127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70126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70118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70117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70116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70115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70114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70113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70112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70111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70110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70108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70107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7А  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</a:p>
                  </a:txBody>
                  <a:tcPr marL="4615" marR="4615" marT="46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4165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615" marR="4615" marT="46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60769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764" y="109760"/>
            <a:ext cx="8283285" cy="1280890"/>
          </a:xfrm>
        </p:spPr>
        <p:txBody>
          <a:bodyPr>
            <a:noAutofit/>
          </a:bodyPr>
          <a:lstStyle/>
          <a:p>
            <a:pPr algn="ctr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ВЕРТИКАЛЬНЫЙ» АНАЛИЗ ПО КАРТЕ ДОСТИЖЕНИЙ КЛАССА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ВЫЯВЛЯЕТ ДЕФИЦИТЫ УЧИТЕЛЕЙ 5 КЛАССАХ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357458"/>
              </p:ext>
            </p:extLst>
          </p:nvPr>
        </p:nvGraphicFramePr>
        <p:xfrm>
          <a:off x="627789" y="1378432"/>
          <a:ext cx="8188656" cy="5322635"/>
        </p:xfrm>
        <a:graphic>
          <a:graphicData uri="http://schemas.openxmlformats.org/drawingml/2006/table">
            <a:tbl>
              <a:tblPr/>
              <a:tblGrid>
                <a:gridCol w="3411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xmlns="" val="20023"/>
                    </a:ext>
                  </a:extLst>
                </a:gridCol>
              </a:tblGrid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код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класс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12-1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12-2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13-1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13-2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15-1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15-2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50062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50063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50064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50065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50066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50067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50068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50069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50070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50071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50072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50073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50074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50075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50076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50077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50078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50079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50080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50081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50082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50083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50084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50085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50086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50087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50088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50089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50090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50091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50092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50093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50094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3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50095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в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4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5"/>
                  </a:ext>
                </a:extLst>
              </a:tr>
              <a:tr h="1438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934" marR="3934" marT="39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26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>
          <a:xfrm>
            <a:off x="1067671" y="559559"/>
            <a:ext cx="7706873" cy="5373230"/>
          </a:xfrm>
          <a:custGeom>
            <a:avLst/>
            <a:gdLst>
              <a:gd name="connsiteX0" fmla="*/ 0 w 7222835"/>
              <a:gd name="connsiteY0" fmla="*/ 839310 h 5035759"/>
              <a:gd name="connsiteX1" fmla="*/ 839310 w 7222835"/>
              <a:gd name="connsiteY1" fmla="*/ 0 h 5035759"/>
              <a:gd name="connsiteX2" fmla="*/ 6383525 w 7222835"/>
              <a:gd name="connsiteY2" fmla="*/ 0 h 5035759"/>
              <a:gd name="connsiteX3" fmla="*/ 7222835 w 7222835"/>
              <a:gd name="connsiteY3" fmla="*/ 839310 h 5035759"/>
              <a:gd name="connsiteX4" fmla="*/ 7222835 w 7222835"/>
              <a:gd name="connsiteY4" fmla="*/ 4196449 h 5035759"/>
              <a:gd name="connsiteX5" fmla="*/ 6383525 w 7222835"/>
              <a:gd name="connsiteY5" fmla="*/ 5035759 h 5035759"/>
              <a:gd name="connsiteX6" fmla="*/ 839310 w 7222835"/>
              <a:gd name="connsiteY6" fmla="*/ 5035759 h 5035759"/>
              <a:gd name="connsiteX7" fmla="*/ 0 w 7222835"/>
              <a:gd name="connsiteY7" fmla="*/ 4196449 h 5035759"/>
              <a:gd name="connsiteX8" fmla="*/ 0 w 7222835"/>
              <a:gd name="connsiteY8" fmla="*/ 839310 h 503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22835" h="5035759">
                <a:moveTo>
                  <a:pt x="0" y="839310"/>
                </a:moveTo>
                <a:cubicBezTo>
                  <a:pt x="0" y="375772"/>
                  <a:pt x="375772" y="0"/>
                  <a:pt x="839310" y="0"/>
                </a:cubicBezTo>
                <a:lnTo>
                  <a:pt x="6383525" y="0"/>
                </a:lnTo>
                <a:cubicBezTo>
                  <a:pt x="6847063" y="0"/>
                  <a:pt x="7222835" y="375772"/>
                  <a:pt x="7222835" y="839310"/>
                </a:cubicBezTo>
                <a:lnTo>
                  <a:pt x="7222835" y="4196449"/>
                </a:lnTo>
                <a:cubicBezTo>
                  <a:pt x="7222835" y="4659987"/>
                  <a:pt x="6847063" y="5035759"/>
                  <a:pt x="6383525" y="5035759"/>
                </a:cubicBezTo>
                <a:lnTo>
                  <a:pt x="839310" y="5035759"/>
                </a:lnTo>
                <a:cubicBezTo>
                  <a:pt x="375772" y="5035759"/>
                  <a:pt x="0" y="4659987"/>
                  <a:pt x="0" y="4196449"/>
                </a:cubicBezTo>
                <a:lnTo>
                  <a:pt x="0" y="839310"/>
                </a:lnTo>
                <a:close/>
              </a:path>
            </a:pathLst>
          </a:cu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2505" tIns="352505" rIns="352505" bIns="352505" numCol="1" spcCol="1270" anchor="ctr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kern="1200" dirty="0" smtClean="0">
                <a:latin typeface="Times New Roman" pitchFamily="18" charset="0"/>
                <a:cs typeface="Times New Roman" pitchFamily="18" charset="0"/>
              </a:rPr>
              <a:t>ЦИФРОВАЯ ОБРАЗОВАТЕЛЬНАЯ СРЕДА СПОСОБСТВУЕТ ПОВЫШЕНИЮ КАЧЕСТВА ОБРАЗОВАНИЯ, ЧТО ПОЛОЖИТЕЛЬНО ВЛИЯЕТ НА ФОРМИРОВАНИЕ ЛИЧНОСТНЫХ РЕЗУЛЬТАТОВ ОБУЧАЮЩИХСЯ. ШКОЛЬНИК СТАНОВИТСЯ СОЦИАЛИЗИРОВАННЫМ В БЫСТРОИЗМЕНЯЮЩЕМСЯ СОВРЕМЕННОМ МИРЕ И УСПЕШНО РЕШАЕТ ПОСТАВЛЕННЫЕ ПЕРЕД НИМ ЗАДАЧИ.</a:t>
            </a:r>
            <a:endParaRPr lang="ru-RU" sz="2800" kern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80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750" r="965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654" y="415927"/>
            <a:ext cx="600571" cy="6076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43709" y="1992422"/>
            <a:ext cx="8100291" cy="42473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noAutofit/>
          </a:bodyPr>
          <a:lstStyle/>
          <a:p>
            <a:pPr algn="ctr"/>
            <a:endParaRPr lang="ru-RU" sz="5400" b="1" cap="none" spc="0" dirty="0">
              <a:ln w="22225">
                <a:noFill/>
                <a:prstDash val="solid"/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26"/>
          <a:stretch/>
        </p:blipFill>
        <p:spPr>
          <a:xfrm>
            <a:off x="224442" y="1913194"/>
            <a:ext cx="3676853" cy="5044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1364776" y="435866"/>
            <a:ext cx="646903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22225">
                  <a:noFill/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ОБРАЗОВАНИЕ ТРЕБУЕТ СОЗДАНИЯ ОПРЕДЕЛЕННЫХ УСЛОВИЙ ДЛЯ ПЕРЕСТРОЕЧНЫХ ПРОЦЕССОВ В СФЕРЕ ОБРАЗОВАНИЯ, АКТИВНОГО ВНЕДРЕНИЯ В ПРАКТИКУ РАЗЛИЧНЫХ ПЕДАГОГИЧЕСКИХ ИННОВАЦИЙ.</a:t>
            </a:r>
            <a:endParaRPr lang="ru-RU" b="1" dirty="0">
              <a:ln w="22225">
                <a:noFill/>
                <a:prstDash val="solid"/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101" y="1992422"/>
            <a:ext cx="4504124" cy="3518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4299528" y="5573604"/>
            <a:ext cx="44626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ДИРЕКТОР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«МБОУ ГУДЕРМЕСКАЯ ГИМНАЗИЯ №3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ИМЕНИ ДАНЫ ДАДАГОВОЙ»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ДАДАГОВА ХАВА МАГОМЕДОВНА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9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750" r="965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86" y="188247"/>
            <a:ext cx="833834" cy="84367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43709" y="975407"/>
            <a:ext cx="8100291" cy="42473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ru-RU" sz="2800" b="1" cap="none" spc="0" dirty="0" smtClean="0">
                <a:ln w="22225">
                  <a:noFill/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algn="ctr"/>
            <a:r>
              <a:rPr lang="ru-RU" sz="2800" b="1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ln w="22225">
                  <a:noFill/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оздание условий для повышения  качества обучения  в рамках развития цифровой образовательной среды в гимназии</a:t>
            </a:r>
            <a:endParaRPr lang="ru-RU" sz="2800" b="1" cap="none" spc="0" dirty="0">
              <a:ln w="22225">
                <a:noFill/>
                <a:prstDash val="solid"/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251" y="188248"/>
            <a:ext cx="787160" cy="787160"/>
          </a:xfrm>
          <a:prstGeom prst="rect">
            <a:avLst/>
          </a:prstGeom>
        </p:spPr>
      </p:pic>
      <p:sp>
        <p:nvSpPr>
          <p:cNvPr id="2" name="AutoShape 2" descr="2021-03-11 15.05.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255" y="3088980"/>
            <a:ext cx="4758182" cy="3561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777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89114" y="791416"/>
            <a:ext cx="8100291" cy="42473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ru-RU" sz="2800" cap="none" spc="0" dirty="0" smtClean="0">
                <a:ln w="22225">
                  <a:noFill/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ctr"/>
            <a:endParaRPr lang="ru-RU" sz="2800" cap="none" spc="0" dirty="0" smtClean="0">
              <a:ln w="22225">
                <a:noFill/>
                <a:prstDash val="solid"/>
              </a:ln>
              <a:solidFill>
                <a:schemeClr val="bg1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РАСПРОСТРАНЯТЬ И ПРОДВИГАТЬ 	ЛУЧШИЕ 	ОБРАЗЦЫ 	ПРОФЕССИОНАЛЬНОГО ОПЫТА 	ПЕДАГОГИЧЕСКИХ РАБОТНИКОВ, 	ИСПОЛЬЗУЮЩИХ ЯКЛАСС;</a:t>
            </a:r>
          </a:p>
          <a:p>
            <a:pPr lvl="0"/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СОДЕЙСТВИЕ ПОВЫШЕНИЮ 	МОТИВАЦИИ 	ОБУЧЕНИЯ, 	ЭФФЕКТИВНОМУ 	ФОРМИРОВАНИЮ 	НАВЫКОВ И 	КОМПЕТЕНЦИЙ XXI В. 	(SOFT SKILLS);</a:t>
            </a:r>
          </a:p>
          <a:p>
            <a:pPr lvl="0"/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ФОРМИРОВАТЬ НАВЫКИ КРИТИЧЕСКОГО 	МЫШЛЕНИЯ.</a:t>
            </a:r>
          </a:p>
          <a:p>
            <a:pPr marL="457200" indent="-457200" algn="ctr">
              <a:buFontTx/>
              <a:buChar char="-"/>
            </a:pPr>
            <a:endParaRPr lang="ru-RU" sz="2400" dirty="0" smtClean="0">
              <a:ln w="22225">
                <a:noFill/>
                <a:prstDash val="solid"/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ctr">
              <a:buFontTx/>
              <a:buChar char="-"/>
            </a:pPr>
            <a:endParaRPr lang="ru-RU" sz="2400" b="1" cap="none" spc="0" dirty="0">
              <a:ln w="22225">
                <a:noFill/>
                <a:prstDash val="solid"/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254" y="1805076"/>
            <a:ext cx="429063" cy="4290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157" y="3603670"/>
            <a:ext cx="429063" cy="4290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253" y="5433378"/>
            <a:ext cx="429063" cy="42906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2541" y="350342"/>
            <a:ext cx="1285298" cy="12852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750" r="965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82" y="407100"/>
            <a:ext cx="731175" cy="73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34" y="1270923"/>
            <a:ext cx="3418693" cy="2891644"/>
          </a:xfrm>
          <a:prstGeom prst="rect">
            <a:avLst/>
          </a:prstGeom>
          <a:ln>
            <a:solidFill>
              <a:schemeClr val="bg1"/>
            </a:solidFill>
            <a:prstDash val="sysDash"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056" y="3429000"/>
            <a:ext cx="3418693" cy="2905849"/>
          </a:xfrm>
          <a:prstGeom prst="rect">
            <a:avLst/>
          </a:prstGeom>
          <a:ln>
            <a:solidFill>
              <a:schemeClr val="bg1"/>
            </a:solidFill>
            <a:prstDash val="sysDash"/>
          </a:ln>
          <a:effectLst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5403" y="826760"/>
            <a:ext cx="1373946" cy="13739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265" y="4730491"/>
            <a:ext cx="1325083" cy="140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0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42103" y="-81790"/>
            <a:ext cx="7315200" cy="1280890"/>
          </a:xfrm>
          <a:noFill/>
          <a:ln>
            <a:noFill/>
          </a:ln>
          <a:effectLst/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latin typeface="Palatino Linotype" panose="02040502050505030304" pitchFamily="18" charset="0"/>
              </a:rPr>
              <a:t/>
            </a:r>
            <a:b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latin typeface="Palatino Linotype" panose="02040502050505030304" pitchFamily="18" charset="0"/>
              </a:rPr>
            </a:b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41" y="1780117"/>
            <a:ext cx="3629257" cy="3480780"/>
          </a:xfrm>
          <a:ln>
            <a:solidFill>
              <a:schemeClr val="bg1"/>
            </a:solidFill>
            <a:prstDash val="sysDash"/>
          </a:ln>
        </p:spPr>
      </p:pic>
      <p:sp>
        <p:nvSpPr>
          <p:cNvPr id="10" name="Полилиния 9"/>
          <p:cNvSpPr/>
          <p:nvPr/>
        </p:nvSpPr>
        <p:spPr>
          <a:xfrm>
            <a:off x="4572000" y="1433745"/>
            <a:ext cx="3903260" cy="941332"/>
          </a:xfrm>
          <a:custGeom>
            <a:avLst/>
            <a:gdLst>
              <a:gd name="connsiteX0" fmla="*/ 165044 w 990246"/>
              <a:gd name="connsiteY0" fmla="*/ 0 h 2738572"/>
              <a:gd name="connsiteX1" fmla="*/ 825202 w 990246"/>
              <a:gd name="connsiteY1" fmla="*/ 0 h 2738572"/>
              <a:gd name="connsiteX2" fmla="*/ 990246 w 990246"/>
              <a:gd name="connsiteY2" fmla="*/ 165044 h 2738572"/>
              <a:gd name="connsiteX3" fmla="*/ 990246 w 990246"/>
              <a:gd name="connsiteY3" fmla="*/ 2738572 h 2738572"/>
              <a:gd name="connsiteX4" fmla="*/ 990246 w 990246"/>
              <a:gd name="connsiteY4" fmla="*/ 2738572 h 2738572"/>
              <a:gd name="connsiteX5" fmla="*/ 0 w 990246"/>
              <a:gd name="connsiteY5" fmla="*/ 2738572 h 2738572"/>
              <a:gd name="connsiteX6" fmla="*/ 0 w 990246"/>
              <a:gd name="connsiteY6" fmla="*/ 2738572 h 2738572"/>
              <a:gd name="connsiteX7" fmla="*/ 0 w 990246"/>
              <a:gd name="connsiteY7" fmla="*/ 165044 h 2738572"/>
              <a:gd name="connsiteX8" fmla="*/ 165044 w 990246"/>
              <a:gd name="connsiteY8" fmla="*/ 0 h 273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0246" h="2738572">
                <a:moveTo>
                  <a:pt x="990246" y="456437"/>
                </a:moveTo>
                <a:lnTo>
                  <a:pt x="990246" y="2282135"/>
                </a:lnTo>
                <a:cubicBezTo>
                  <a:pt x="990246" y="2534217"/>
                  <a:pt x="963527" y="2738572"/>
                  <a:pt x="930567" y="2738572"/>
                </a:cubicBezTo>
                <a:lnTo>
                  <a:pt x="0" y="2738572"/>
                </a:lnTo>
                <a:lnTo>
                  <a:pt x="0" y="2738572"/>
                </a:lnTo>
                <a:lnTo>
                  <a:pt x="0" y="0"/>
                </a:lnTo>
                <a:lnTo>
                  <a:pt x="0" y="0"/>
                </a:lnTo>
                <a:lnTo>
                  <a:pt x="930567" y="0"/>
                </a:lnTo>
                <a:cubicBezTo>
                  <a:pt x="963527" y="0"/>
                  <a:pt x="990246" y="204355"/>
                  <a:pt x="990246" y="456437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568" tIns="57230" rIns="57230" bIns="57230" numCol="1" spcCol="1270" anchor="ctr" anchorCtr="0">
            <a:noAutofit/>
          </a:bodyPr>
          <a:lstStyle/>
          <a:p>
            <a:pPr marL="0" lvl="1" algn="ctr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«Цифровой сервис </a:t>
            </a:r>
            <a:r>
              <a:rPr lang="ru-RU" sz="2000" kern="1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ЯКласс</a:t>
            </a:r>
            <a:r>
              <a:rPr lang="ru-RU" sz="2000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как инструмент повышения педагогического мастерства</a:t>
            </a:r>
            <a:r>
              <a:rPr lang="ru-RU" sz="1400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kern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4572000" y="2647666"/>
            <a:ext cx="3903260" cy="1098088"/>
          </a:xfrm>
          <a:custGeom>
            <a:avLst/>
            <a:gdLst>
              <a:gd name="connsiteX0" fmla="*/ 153942 w 923631"/>
              <a:gd name="connsiteY0" fmla="*/ 0 h 2727603"/>
              <a:gd name="connsiteX1" fmla="*/ 769689 w 923631"/>
              <a:gd name="connsiteY1" fmla="*/ 0 h 2727603"/>
              <a:gd name="connsiteX2" fmla="*/ 923631 w 923631"/>
              <a:gd name="connsiteY2" fmla="*/ 153942 h 2727603"/>
              <a:gd name="connsiteX3" fmla="*/ 923631 w 923631"/>
              <a:gd name="connsiteY3" fmla="*/ 2727603 h 2727603"/>
              <a:gd name="connsiteX4" fmla="*/ 923631 w 923631"/>
              <a:gd name="connsiteY4" fmla="*/ 2727603 h 2727603"/>
              <a:gd name="connsiteX5" fmla="*/ 0 w 923631"/>
              <a:gd name="connsiteY5" fmla="*/ 2727603 h 2727603"/>
              <a:gd name="connsiteX6" fmla="*/ 0 w 923631"/>
              <a:gd name="connsiteY6" fmla="*/ 2727603 h 2727603"/>
              <a:gd name="connsiteX7" fmla="*/ 0 w 923631"/>
              <a:gd name="connsiteY7" fmla="*/ 153942 h 2727603"/>
              <a:gd name="connsiteX8" fmla="*/ 153942 w 923631"/>
              <a:gd name="connsiteY8" fmla="*/ 0 h 272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631" h="2727603">
                <a:moveTo>
                  <a:pt x="923631" y="454611"/>
                </a:moveTo>
                <a:lnTo>
                  <a:pt x="923631" y="2272992"/>
                </a:lnTo>
                <a:cubicBezTo>
                  <a:pt x="923631" y="2524067"/>
                  <a:pt x="900292" y="2727603"/>
                  <a:pt x="871503" y="2727603"/>
                </a:cubicBezTo>
                <a:lnTo>
                  <a:pt x="0" y="2727603"/>
                </a:lnTo>
                <a:lnTo>
                  <a:pt x="0" y="2727603"/>
                </a:lnTo>
                <a:lnTo>
                  <a:pt x="0" y="0"/>
                </a:lnTo>
                <a:lnTo>
                  <a:pt x="0" y="0"/>
                </a:lnTo>
                <a:lnTo>
                  <a:pt x="871503" y="0"/>
                </a:lnTo>
                <a:cubicBezTo>
                  <a:pt x="900292" y="0"/>
                  <a:pt x="923631" y="203536"/>
                  <a:pt x="923631" y="454611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568" tIns="53978" rIns="53978" bIns="53978" numCol="1" spcCol="1270" anchor="ctr" anchorCtr="0">
            <a:noAutofit/>
          </a:bodyPr>
          <a:lstStyle/>
          <a:p>
            <a:pPr marL="114300" lvl="1" indent="-114300" algn="ctr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ru-RU" sz="1400" kern="1200" dirty="0">
              <a:latin typeface="Times New Roman" pitchFamily="18" charset="0"/>
              <a:cs typeface="Times New Roman" pitchFamily="18" charset="0"/>
            </a:endParaRPr>
          </a:p>
          <a:p>
            <a:pPr marL="114300" lvl="1" indent="-114300" algn="ctr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ru-RU" sz="1400" kern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1" algn="ctr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«Электронные ресурсы оценивания достижений обучающихся на примере портала </a:t>
            </a:r>
            <a:r>
              <a:rPr lang="ru-RU" sz="2000" kern="1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ЯКласс</a:t>
            </a:r>
            <a:r>
              <a:rPr lang="ru-RU" sz="2000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lvl="1" indent="-114300" algn="ctr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ru-RU" sz="1400" kern="1200" dirty="0">
              <a:latin typeface="Times New Roman" pitchFamily="18" charset="0"/>
              <a:cs typeface="Times New Roman" pitchFamily="18" charset="0"/>
            </a:endParaRPr>
          </a:p>
          <a:p>
            <a:pPr marL="114300" lvl="1" indent="-114300" algn="ctr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ru-RU" sz="1400" kern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4558352" y="4203511"/>
            <a:ext cx="3903260" cy="1129027"/>
          </a:xfrm>
          <a:custGeom>
            <a:avLst/>
            <a:gdLst>
              <a:gd name="connsiteX0" fmla="*/ 202926 w 1217532"/>
              <a:gd name="connsiteY0" fmla="*/ 0 h 2517990"/>
              <a:gd name="connsiteX1" fmla="*/ 1014606 w 1217532"/>
              <a:gd name="connsiteY1" fmla="*/ 0 h 2517990"/>
              <a:gd name="connsiteX2" fmla="*/ 1217532 w 1217532"/>
              <a:gd name="connsiteY2" fmla="*/ 202926 h 2517990"/>
              <a:gd name="connsiteX3" fmla="*/ 1217532 w 1217532"/>
              <a:gd name="connsiteY3" fmla="*/ 2517990 h 2517990"/>
              <a:gd name="connsiteX4" fmla="*/ 1217532 w 1217532"/>
              <a:gd name="connsiteY4" fmla="*/ 2517990 h 2517990"/>
              <a:gd name="connsiteX5" fmla="*/ 0 w 1217532"/>
              <a:gd name="connsiteY5" fmla="*/ 2517990 h 2517990"/>
              <a:gd name="connsiteX6" fmla="*/ 0 w 1217532"/>
              <a:gd name="connsiteY6" fmla="*/ 2517990 h 2517990"/>
              <a:gd name="connsiteX7" fmla="*/ 0 w 1217532"/>
              <a:gd name="connsiteY7" fmla="*/ 202926 h 2517990"/>
              <a:gd name="connsiteX8" fmla="*/ 202926 w 1217532"/>
              <a:gd name="connsiteY8" fmla="*/ 0 h 251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7532" h="2517990">
                <a:moveTo>
                  <a:pt x="1217532" y="419674"/>
                </a:moveTo>
                <a:lnTo>
                  <a:pt x="1217532" y="2098316"/>
                </a:lnTo>
                <a:cubicBezTo>
                  <a:pt x="1217532" y="2330095"/>
                  <a:pt x="1173602" y="2517989"/>
                  <a:pt x="1119411" y="2517989"/>
                </a:cubicBezTo>
                <a:lnTo>
                  <a:pt x="0" y="2517989"/>
                </a:lnTo>
                <a:lnTo>
                  <a:pt x="0" y="2517989"/>
                </a:lnTo>
                <a:lnTo>
                  <a:pt x="0" y="1"/>
                </a:lnTo>
                <a:lnTo>
                  <a:pt x="0" y="1"/>
                </a:lnTo>
                <a:lnTo>
                  <a:pt x="1119411" y="1"/>
                </a:lnTo>
                <a:cubicBezTo>
                  <a:pt x="1173602" y="1"/>
                  <a:pt x="1217532" y="187895"/>
                  <a:pt x="1217532" y="419674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569" tIns="68325" rIns="68324" bIns="68325" numCol="1" spcCol="1270" anchor="ctr" anchorCtr="0">
            <a:noAutofit/>
          </a:bodyPr>
          <a:lstStyle/>
          <a:p>
            <a:pPr marL="0" lvl="1" algn="ctr" defTabSz="622300">
              <a:spcBef>
                <a:spcPct val="0"/>
              </a:spcBef>
            </a:pPr>
            <a:r>
              <a:rPr lang="ru-RU" sz="2000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«Цифровой инструментарий </a:t>
            </a:r>
            <a:r>
              <a:rPr lang="ru-RU" sz="2000" kern="1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ЯКласс</a:t>
            </a:r>
            <a:r>
              <a:rPr lang="ru-RU" sz="2000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как фактор успешности проекта «Будущее Чеченской Республики»</a:t>
            </a:r>
            <a:endParaRPr lang="ru-RU" sz="2000" kern="12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79326" y="-176214"/>
            <a:ext cx="6185348" cy="138499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ПРАКТИКО – ОРИЕНТИРОВАННЫЕ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СЕМИНАРЫ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57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94" y="1389187"/>
            <a:ext cx="1380089" cy="1329356"/>
          </a:xfrm>
          <a:effectLst>
            <a:softEdge rad="546100"/>
          </a:effectLst>
          <a:scene3d>
            <a:camera prst="orthographicFront"/>
            <a:lightRig rig="threePt" dir="t"/>
          </a:scene3d>
          <a:sp3d>
            <a:bevelT prst="angle"/>
            <a:bevelB w="114300" prst="hardEdge"/>
          </a:sp3d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091" y="1728819"/>
            <a:ext cx="1360485" cy="1310472"/>
          </a:xfrm>
          <a:prstGeom prst="rect">
            <a:avLst/>
          </a:prstGeom>
          <a:effectLst>
            <a:softEdge rad="546100"/>
          </a:effectLst>
          <a:scene3d>
            <a:camera prst="orthographicFront"/>
            <a:lightRig rig="threePt" dir="t"/>
          </a:scene3d>
          <a:sp3d>
            <a:bevelT prst="angle"/>
            <a:bevelB w="114300" prst="hardEdge"/>
          </a:sp3d>
        </p:spPr>
      </p:pic>
      <p:sp>
        <p:nvSpPr>
          <p:cNvPr id="11" name="TextBox 10"/>
          <p:cNvSpPr txBox="1"/>
          <p:nvPr/>
        </p:nvSpPr>
        <p:spPr>
          <a:xfrm>
            <a:off x="1039090" y="486031"/>
            <a:ext cx="7978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Участие учителей в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вебинарах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ЯКласс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инструмент повышения педагогического мастерства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0" r="5985" b="23431"/>
          <a:stretch/>
        </p:blipFill>
        <p:spPr>
          <a:xfrm>
            <a:off x="1500040" y="3429000"/>
            <a:ext cx="6143919" cy="3349976"/>
          </a:xfrm>
          <a:prstGeom prst="rect">
            <a:avLst/>
          </a:prstGeom>
          <a:ln>
            <a:solidFill>
              <a:schemeClr val="bg1"/>
            </a:solidFill>
            <a:prstDash val="sysDash"/>
          </a:ln>
          <a:effectLst>
            <a:softEdge rad="112500"/>
          </a:effectLst>
        </p:spPr>
      </p:pic>
      <p:pic>
        <p:nvPicPr>
          <p:cNvPr id="1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501" y="1708575"/>
            <a:ext cx="1380089" cy="1329356"/>
          </a:xfrm>
          <a:prstGeom prst="rect">
            <a:avLst/>
          </a:prstGeom>
          <a:effectLst>
            <a:softEdge rad="546100"/>
          </a:effectLst>
          <a:scene3d>
            <a:camera prst="orthographicFront"/>
            <a:lightRig rig="threePt" dir="t"/>
          </a:scene3d>
          <a:sp3d>
            <a:bevelT prst="angle"/>
            <a:bevelB w="114300" prst="hardEdge"/>
          </a:sp3d>
        </p:spPr>
      </p:pic>
      <p:pic>
        <p:nvPicPr>
          <p:cNvPr id="1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651" y="1317028"/>
            <a:ext cx="1360717" cy="1310696"/>
          </a:xfrm>
          <a:prstGeom prst="rect">
            <a:avLst/>
          </a:prstGeom>
          <a:effectLst>
            <a:softEdge rad="546100"/>
          </a:effectLst>
          <a:scene3d>
            <a:camera prst="orthographicFront"/>
            <a:lightRig rig="threePt" dir="t"/>
          </a:scene3d>
          <a:sp3d>
            <a:bevelT prst="angle"/>
            <a:bevelB w="114300" prst="hardEdge"/>
          </a:sp3d>
        </p:spPr>
      </p:pic>
    </p:spTree>
    <p:extLst>
      <p:ext uri="{BB962C8B-B14F-4D97-AF65-F5344CB8AC3E}">
        <p14:creationId xmlns:p14="http://schemas.microsoft.com/office/powerpoint/2010/main" val="76418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646" y="1522100"/>
            <a:ext cx="3886989" cy="3118140"/>
          </a:xfrm>
          <a:ln>
            <a:solidFill>
              <a:schemeClr val="bg1"/>
            </a:solidFill>
            <a:prstDash val="sysDash"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36" y="3429000"/>
            <a:ext cx="3824366" cy="3125338"/>
          </a:xfrm>
          <a:prstGeom prst="rect">
            <a:avLst/>
          </a:prstGeom>
          <a:ln>
            <a:solidFill>
              <a:schemeClr val="bg1"/>
            </a:solidFill>
            <a:prstDash val="sysDash"/>
          </a:ln>
        </p:spPr>
      </p:pic>
      <p:sp>
        <p:nvSpPr>
          <p:cNvPr id="2" name="TextBox 1"/>
          <p:cNvSpPr txBox="1"/>
          <p:nvPr/>
        </p:nvSpPr>
        <p:spPr>
          <a:xfrm>
            <a:off x="1561118" y="383177"/>
            <a:ext cx="719305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ПРИМЕНЕНИЕ ЦИФРОВОГО ИНСТРУМЕНТАРИЯ ЯКЛАСС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УРОКАХ КАК ФАКТОР УСПЕШНОСТИ ГИМНАЗИСТА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87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73" y="3350785"/>
            <a:ext cx="3995748" cy="2996811"/>
          </a:xfrm>
          <a:prstGeom prst="rect">
            <a:avLst/>
          </a:prstGeom>
          <a:ln>
            <a:solidFill>
              <a:schemeClr val="bg1"/>
            </a:solidFill>
            <a:prstDash val="sysDash"/>
          </a:ln>
          <a:effectLst/>
        </p:spPr>
      </p:pic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38" y="433204"/>
            <a:ext cx="3189576" cy="2391883"/>
          </a:xfrm>
          <a:prstGeom prst="rect">
            <a:avLst/>
          </a:prstGeom>
          <a:ln>
            <a:solidFill>
              <a:schemeClr val="bg1"/>
            </a:solidFill>
            <a:prstDash val="sysDash"/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454172244"/>
              </p:ext>
            </p:extLst>
          </p:nvPr>
        </p:nvGraphicFramePr>
        <p:xfrm>
          <a:off x="1337481" y="31140"/>
          <a:ext cx="3875964" cy="2812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59691515"/>
              </p:ext>
            </p:extLst>
          </p:nvPr>
        </p:nvGraphicFramePr>
        <p:xfrm>
          <a:off x="5095159" y="3780429"/>
          <a:ext cx="3845642" cy="28728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14771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</TotalTime>
  <Words>1964</Words>
  <Application>Microsoft Office PowerPoint</Application>
  <PresentationFormat>Экран (4:3)</PresentationFormat>
  <Paragraphs>1705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«ГОРИЗОНТАЛЬНЫЙ» АНАЛИЗ ПО КАРТЕ ДОСТИЖЕНИЙ КЛАССА ВЫЯВЛЯЕТ ДЕФИЦИТЫ ОБУЧАЮЩИХСЯ 7 КЛАССОВ   </vt:lpstr>
      <vt:lpstr>ВЕРТИКАЛЬНЫЙ» АНАЛИЗ ПО КАРТЕ ДОСТИЖЕНИЙ КЛАССА ВЫЯВЛЯЕТ ДЕФИЦИТЫ УЧИТЕЛЕЙ 5 КЛАССАХ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Имран Абдукаримов</dc:creator>
  <cp:lastModifiedBy>Пользователь Windows</cp:lastModifiedBy>
  <cp:revision>56</cp:revision>
  <dcterms:created xsi:type="dcterms:W3CDTF">2021-02-20T06:23:22Z</dcterms:created>
  <dcterms:modified xsi:type="dcterms:W3CDTF">2022-07-28T01:53:51Z</dcterms:modified>
</cp:coreProperties>
</file>