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4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2F07F9-4D75-474A-B211-CDFA5E3FF1A2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BC42FE-338A-4C92-9743-2D2F5DB1E9E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F66392-6843-4BEF-9442-089A29B30F56}" type="slidenum">
              <a:rPr lang="ru-RU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ru-RU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01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413" tIns="45706" rIns="91413" bIns="45706"/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01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3" tIns="45706" rIns="91413" bIns="45706" anchor="b"/>
          <a:lstStyle/>
          <a:p>
            <a:pPr algn="r"/>
            <a:fld id="{AA8B01A1-5FC4-40CD-87BF-0CF4E272A976}" type="slidenum">
              <a:rPr lang="ru-RU" sz="1200">
                <a:latin typeface="Calibri" pitchFamily="34" charset="0"/>
              </a:rPr>
              <a:pPr algn="r"/>
              <a:t>5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B48-82BD-4A78-96FD-F6C5BE212EA1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E697-91D3-446D-98F4-AA93787AF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B48-82BD-4A78-96FD-F6C5BE212EA1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E697-91D3-446D-98F4-AA93787AF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B48-82BD-4A78-96FD-F6C5BE212EA1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E697-91D3-446D-98F4-AA93787AF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B48-82BD-4A78-96FD-F6C5BE212EA1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E697-91D3-446D-98F4-AA93787AF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B48-82BD-4A78-96FD-F6C5BE212EA1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E697-91D3-446D-98F4-AA93787AF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B48-82BD-4A78-96FD-F6C5BE212EA1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E697-91D3-446D-98F4-AA93787AF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B48-82BD-4A78-96FD-F6C5BE212EA1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E697-91D3-446D-98F4-AA93787AF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B48-82BD-4A78-96FD-F6C5BE212EA1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E697-91D3-446D-98F4-AA93787AF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B48-82BD-4A78-96FD-F6C5BE212EA1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E697-91D3-446D-98F4-AA93787AF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B48-82BD-4A78-96FD-F6C5BE212EA1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E697-91D3-446D-98F4-AA93787AF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02B48-82BD-4A78-96FD-F6C5BE212EA1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E697-91D3-446D-98F4-AA93787AF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02B48-82BD-4A78-96FD-F6C5BE212EA1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6E697-91D3-446D-98F4-AA93787AFD8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285750"/>
            <a:ext cx="18669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Прямоугольник 4"/>
          <p:cNvSpPr>
            <a:spLocks noChangeArrowheads="1"/>
          </p:cNvSpPr>
          <p:nvPr/>
        </p:nvSpPr>
        <p:spPr bwMode="auto">
          <a:xfrm>
            <a:off x="1571604" y="3929066"/>
            <a:ext cx="60007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ru-RU" sz="2400" b="1" dirty="0" smtClean="0">
                <a:solidFill>
                  <a:srgbClr val="000000"/>
                </a:solidFill>
              </a:rPr>
              <a:t>ректор, </a:t>
            </a:r>
            <a:r>
              <a:rPr lang="ru-RU" sz="2400" b="1" dirty="0">
                <a:solidFill>
                  <a:srgbClr val="000000"/>
                </a:solidFill>
              </a:rPr>
              <a:t>кандидат педагогических наук Позднякова Наталья Анатольевна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785926"/>
            <a:ext cx="91440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УРОК В РАМКАХ ОБНОВЛЕННЫХ ФГОС 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28728" y="3643314"/>
            <a:ext cx="6357938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/>
          <p:cNvGrpSpPr/>
          <p:nvPr/>
        </p:nvGrpSpPr>
        <p:grpSpPr>
          <a:xfrm>
            <a:off x="5929322" y="4714884"/>
            <a:ext cx="2786082" cy="1785926"/>
            <a:chOff x="4500562" y="4572008"/>
            <a:chExt cx="2857520" cy="1901712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/>
            <a:srcRect l="14275" t="63902" r="70455" b="16015"/>
            <a:stretch>
              <a:fillRect/>
            </a:stretch>
          </p:blipFill>
          <p:spPr bwMode="auto">
            <a:xfrm>
              <a:off x="4500562" y="4572008"/>
              <a:ext cx="2571768" cy="1901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TextBox 10"/>
            <p:cNvSpPr txBox="1"/>
            <p:nvPr/>
          </p:nvSpPr>
          <p:spPr>
            <a:xfrm>
              <a:off x="6143636" y="5857892"/>
              <a:ext cx="12144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 smtClean="0"/>
                <a:t>ipk_nvkz</a:t>
              </a:r>
              <a:endParaRPr lang="ru-RU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71504"/>
          </a:xfrm>
        </p:spPr>
        <p:txBody>
          <a:bodyPr>
            <a:noAutofit/>
          </a:bodyPr>
          <a:lstStyle/>
          <a:p>
            <a:r>
              <a:rPr lang="ru-RU" sz="3600" b="1" dirty="0"/>
              <a:t>Что такое </a:t>
            </a:r>
            <a:r>
              <a:rPr lang="ru-RU" sz="3600" b="1" dirty="0" smtClean="0"/>
              <a:t>ФГОС?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928670"/>
            <a:ext cx="828680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совокупность </a:t>
            </a:r>
            <a:r>
              <a:rPr lang="ru-RU" sz="2400" dirty="0"/>
              <a:t>требований к программам </a:t>
            </a:r>
            <a:r>
              <a:rPr lang="ru-RU" sz="2400" dirty="0" smtClean="0"/>
              <a:t>образования</a:t>
            </a:r>
            <a:r>
              <a:rPr lang="ru-RU" sz="2400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857364"/>
            <a:ext cx="8286808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ЗАДАЧА </a:t>
            </a:r>
            <a:r>
              <a:rPr lang="ru-RU" sz="2400" b="1" dirty="0"/>
              <a:t>ФГОС </a:t>
            </a:r>
            <a:r>
              <a:rPr lang="ru-RU" sz="2400" dirty="0"/>
              <a:t>-</a:t>
            </a:r>
            <a:r>
              <a:rPr lang="ru-RU" sz="2400" dirty="0" smtClean="0"/>
              <a:t> </a:t>
            </a:r>
            <a:r>
              <a:rPr lang="ru-RU" sz="2400" dirty="0"/>
              <a:t>создание единого образовательного пространства по всей </a:t>
            </a:r>
            <a:r>
              <a:rPr lang="ru-RU" sz="2400" dirty="0" smtClean="0"/>
              <a:t>России,  </a:t>
            </a:r>
            <a:r>
              <a:rPr lang="ru-RU" sz="2400" dirty="0"/>
              <a:t>преемственность образовательных программ. 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3857620" y="1500174"/>
            <a:ext cx="1214446" cy="285752"/>
          </a:xfrm>
          <a:prstGeom prst="downArrow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4071942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ФГОС начального общего образования (1-4 классы),</a:t>
            </a:r>
          </a:p>
          <a:p>
            <a:r>
              <a:rPr lang="ru-RU" sz="2400" dirty="0"/>
              <a:t>ФГОС основного общего образования (5-9 классы),</a:t>
            </a:r>
          </a:p>
          <a:p>
            <a:r>
              <a:rPr lang="ru-RU" sz="2400" dirty="0"/>
              <a:t>ФГОС среднего общего образования (10-11 классы),</a:t>
            </a:r>
          </a:p>
          <a:p>
            <a:r>
              <a:rPr lang="ru-RU" sz="2400" dirty="0"/>
              <a:t>ФГОС образования обучающихся с ограниченными возможностями здоровья (ОВЗ).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00166" y="3286124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Какие бывают </a:t>
            </a:r>
            <a:r>
              <a:rPr lang="ru-RU" sz="3600" b="1" dirty="0" smtClean="0"/>
              <a:t>ФГОС?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25470"/>
          </a:xfrm>
        </p:spPr>
        <p:txBody>
          <a:bodyPr>
            <a:normAutofit/>
          </a:bodyPr>
          <a:lstStyle/>
          <a:p>
            <a:r>
              <a:rPr lang="ru-RU" sz="3600" b="1" dirty="0"/>
              <a:t>Три поколения </a:t>
            </a:r>
            <a:r>
              <a:rPr lang="ru-RU" sz="3600" b="1" dirty="0" smtClean="0"/>
              <a:t>стандартов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714356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ОТЛИЧИЕ СТАНДАРТОВ </a:t>
            </a:r>
          </a:p>
          <a:p>
            <a:pPr algn="ctr"/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ПЕРВОГО ОТ ВТОРОГО ПОКОЛЕНИЯ</a:t>
            </a:r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571612"/>
            <a:ext cx="2000264" cy="7858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2004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500438"/>
            <a:ext cx="2000264" cy="7858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2010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643050"/>
            <a:ext cx="56436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>
              <a:buFont typeface="Wingdings" pitchFamily="2" charset="2"/>
              <a:buChar char="ü"/>
            </a:pPr>
            <a:r>
              <a:rPr lang="ru-RU" sz="2000" dirty="0" smtClean="0"/>
              <a:t>три компонента федеральный региональный школьный;</a:t>
            </a:r>
          </a:p>
          <a:p>
            <a:pPr marL="449263" indent="-449263">
              <a:buFont typeface="Wingdings" pitchFamily="2" charset="2"/>
              <a:buChar char="ü"/>
            </a:pPr>
            <a:r>
              <a:rPr lang="ru-RU" sz="2000" dirty="0" smtClean="0"/>
              <a:t>акцент на предметное содержание. 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643174" y="2928934"/>
            <a:ext cx="62865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>
              <a:buFont typeface="Wingdings" pitchFamily="2" charset="2"/>
              <a:buChar char="ü"/>
            </a:pPr>
            <a:r>
              <a:rPr lang="ru-RU" sz="2000" dirty="0" smtClean="0"/>
              <a:t>только федеральный компонент;</a:t>
            </a:r>
          </a:p>
          <a:p>
            <a:pPr marL="449263" indent="-449263">
              <a:buFont typeface="Wingdings" pitchFamily="2" charset="2"/>
              <a:buChar char="ü"/>
            </a:pPr>
            <a:r>
              <a:rPr lang="ru-RU" sz="2000" dirty="0" smtClean="0"/>
              <a:t>предметное содержание больше не в центре;</a:t>
            </a:r>
          </a:p>
          <a:p>
            <a:pPr marL="449263" indent="-449263">
              <a:buFont typeface="Wingdings" pitchFamily="2" charset="2"/>
              <a:buChar char="ü"/>
            </a:pPr>
            <a:r>
              <a:rPr lang="ru-RU" sz="2000" dirty="0" smtClean="0"/>
              <a:t>развитие УУД;</a:t>
            </a:r>
          </a:p>
          <a:p>
            <a:pPr marL="449263" indent="-449263">
              <a:buFont typeface="Wingdings" pitchFamily="2" charset="2"/>
              <a:buChar char="ü"/>
            </a:pPr>
            <a:r>
              <a:rPr lang="ru-RU" sz="2000" dirty="0" smtClean="0"/>
              <a:t>акцент на личность ученика;</a:t>
            </a:r>
          </a:p>
          <a:p>
            <a:pPr marL="449263" indent="-449263">
              <a:buFont typeface="Wingdings" pitchFamily="2" charset="2"/>
              <a:buChar char="ü"/>
            </a:pPr>
            <a:r>
              <a:rPr lang="ru-RU" sz="2000" dirty="0" smtClean="0"/>
              <a:t>усиление воспитательной функции;</a:t>
            </a:r>
          </a:p>
          <a:p>
            <a:pPr marL="449263" indent="-449263">
              <a:buFont typeface="Wingdings" pitchFamily="2" charset="2"/>
              <a:buChar char="ü"/>
            </a:pPr>
            <a:r>
              <a:rPr lang="ru-RU" sz="2000" dirty="0" smtClean="0"/>
              <a:t>ориентация  на результат, отсутствие  четких требований.  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5500702"/>
            <a:ext cx="2000264" cy="7858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2021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5572140"/>
            <a:ext cx="607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>
              <a:buFont typeface="Wingdings" pitchFamily="2" charset="2"/>
              <a:buChar char="ü"/>
            </a:pPr>
            <a:r>
              <a:rPr lang="ru-RU" sz="2000" dirty="0" smtClean="0"/>
              <a:t>Конкретизация требований</a:t>
            </a:r>
          </a:p>
          <a:p>
            <a:pPr marL="449263" indent="-449263">
              <a:buFont typeface="Wingdings" pitchFamily="2" charset="2"/>
              <a:buChar char="ü"/>
            </a:pPr>
            <a:r>
              <a:rPr lang="ru-RU" sz="2000" dirty="0" smtClean="0"/>
              <a:t>Улучшение образовательной системы</a:t>
            </a: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b="1" dirty="0" smtClean="0"/>
              <a:t>ОСНОВНЫЕ ИЗМЕНЕНИЯ, ВНЕСЁННЫЕ В ПРОЕКТЫ СОВРЕМЕННЫХ ФГОС: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643998" cy="5357874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8000" dirty="0" smtClean="0"/>
              <a:t>обязательства </a:t>
            </a:r>
            <a:r>
              <a:rPr lang="ru-RU" sz="8000" dirty="0"/>
              <a:t>образовательного учреждения (в частности, школы) перед учениками и родителями.</a:t>
            </a:r>
          </a:p>
          <a:p>
            <a:pPr algn="just"/>
            <a:r>
              <a:rPr lang="ru-RU" sz="8000" dirty="0" smtClean="0"/>
              <a:t>акцент </a:t>
            </a:r>
            <a:r>
              <a:rPr lang="ru-RU" sz="8000" dirty="0"/>
              <a:t>на развитие «мягких» навыков — метапредметных и личностных.</a:t>
            </a:r>
          </a:p>
          <a:p>
            <a:pPr algn="just"/>
            <a:r>
              <a:rPr lang="ru-RU" sz="8000" dirty="0" smtClean="0"/>
              <a:t>перечень </a:t>
            </a:r>
            <a:r>
              <a:rPr lang="ru-RU" sz="8000" dirty="0"/>
              <a:t>предметных и </a:t>
            </a:r>
            <a:r>
              <a:rPr lang="ru-RU" sz="8000" dirty="0" err="1"/>
              <a:t>межпредметных</a:t>
            </a:r>
            <a:r>
              <a:rPr lang="ru-RU" sz="8000" dirty="0"/>
              <a:t> навыков, которыми должен обладать ученик в рамках каждой дисциплины (уметь доказать, интерпретировать, оперировать понятиями, решать задачи).</a:t>
            </a:r>
          </a:p>
          <a:p>
            <a:pPr algn="just"/>
            <a:r>
              <a:rPr lang="ru-RU" sz="8000" dirty="0" smtClean="0"/>
              <a:t>формат </a:t>
            </a:r>
            <a:r>
              <a:rPr lang="ru-RU" sz="8000" dirty="0"/>
              <a:t>работы в рамках каждого предмета для развития этих навыков (проведение лабораторных работ, внеурочной деятельности и так далее).</a:t>
            </a:r>
          </a:p>
          <a:p>
            <a:pPr algn="just"/>
            <a:r>
              <a:rPr lang="ru-RU" sz="8000" dirty="0" smtClean="0"/>
              <a:t>контрольные </a:t>
            </a:r>
            <a:r>
              <a:rPr lang="ru-RU" sz="8000" dirty="0"/>
              <a:t>точки с конкретными результатами учеников (сочинение на 300 слов, словарный запас из 70 новых слов ежегодно и тому подобное).</a:t>
            </a:r>
          </a:p>
          <a:p>
            <a:pPr algn="just"/>
            <a:r>
              <a:rPr lang="ru-RU" sz="8000" dirty="0" smtClean="0"/>
              <a:t>обозначено</a:t>
            </a:r>
            <a:r>
              <a:rPr lang="ru-RU" sz="8000" dirty="0"/>
              <a:t>, какие темы должны освоить дети в определённый год обучения. Содержание тем по новому ФГОС не рекомендовано менять местами (ранее это допускалось). </a:t>
            </a:r>
          </a:p>
          <a:p>
            <a:pPr algn="just"/>
            <a:r>
              <a:rPr lang="ru-RU" sz="8000" dirty="0" smtClean="0"/>
              <a:t>учитываются </a:t>
            </a:r>
            <a:r>
              <a:rPr lang="ru-RU" sz="8000" dirty="0"/>
              <a:t>возрастные и психологические особенности учеников всех классов. </a:t>
            </a:r>
            <a:r>
              <a:rPr lang="ru-RU" sz="8000" dirty="0" smtClean="0"/>
              <a:t>Определено </a:t>
            </a:r>
            <a:r>
              <a:rPr lang="ru-RU" sz="8000" dirty="0"/>
              <a:t>базовое содержание программы воспитания, уточнены задачи и условия программы коррекционной работы с детьми с ОВЗ</a:t>
            </a:r>
            <a:r>
              <a:rPr lang="ru-RU" sz="8000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5867400" y="2209800"/>
            <a:ext cx="2971800" cy="230505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Calibri" pitchFamily="34" charset="0"/>
                <a:cs typeface="Arial" charset="0"/>
              </a:rPr>
              <a:t>Реализация плана: учебные действия, направленные на достижение цели</a:t>
            </a:r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1219200" y="3810000"/>
            <a:ext cx="3429000" cy="576263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Calibri" pitchFamily="34" charset="0"/>
                <a:cs typeface="Arial" charset="0"/>
              </a:rPr>
              <a:t>Результат/ Оценка</a:t>
            </a:r>
          </a:p>
        </p:txBody>
      </p:sp>
      <p:sp>
        <p:nvSpPr>
          <p:cNvPr id="10" name="Скругленный прямоугольник 9"/>
          <p:cNvSpPr>
            <a:spLocks noChangeArrowheads="1"/>
          </p:cNvSpPr>
          <p:nvPr/>
        </p:nvSpPr>
        <p:spPr bwMode="auto">
          <a:xfrm>
            <a:off x="1219200" y="4648200"/>
            <a:ext cx="3505200" cy="574675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Calibri" pitchFamily="34" charset="0"/>
                <a:cs typeface="Arial" charset="0"/>
              </a:rPr>
              <a:t>Рефлексия</a:t>
            </a:r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1219200" y="5486400"/>
            <a:ext cx="3505200" cy="576263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Calibri" pitchFamily="34" charset="0"/>
                <a:cs typeface="Arial" charset="0"/>
              </a:rPr>
              <a:t>Перспектива</a:t>
            </a:r>
          </a:p>
        </p:txBody>
      </p:sp>
      <p:grpSp>
        <p:nvGrpSpPr>
          <p:cNvPr id="3" name="Группа 28"/>
          <p:cNvGrpSpPr>
            <a:grpSpLocks/>
          </p:cNvGrpSpPr>
          <p:nvPr/>
        </p:nvGrpSpPr>
        <p:grpSpPr bwMode="auto">
          <a:xfrm>
            <a:off x="609600" y="685800"/>
            <a:ext cx="4038600" cy="2544763"/>
            <a:chOff x="609600" y="685800"/>
            <a:chExt cx="4038600" cy="2544762"/>
          </a:xfrm>
        </p:grpSpPr>
        <p:grpSp>
          <p:nvGrpSpPr>
            <p:cNvPr id="4" name="Группа 27"/>
            <p:cNvGrpSpPr>
              <a:grpSpLocks/>
            </p:cNvGrpSpPr>
            <p:nvPr/>
          </p:nvGrpSpPr>
          <p:grpSpPr bwMode="auto">
            <a:xfrm>
              <a:off x="1219200" y="762000"/>
              <a:ext cx="3429000" cy="2468562"/>
              <a:chOff x="1219200" y="762000"/>
              <a:chExt cx="3429000" cy="2468562"/>
            </a:xfrm>
          </p:grpSpPr>
          <p:sp>
            <p:nvSpPr>
              <p:cNvPr id="31764" name="Скругленный прямоугольник 4"/>
              <p:cNvSpPr>
                <a:spLocks noChangeArrowheads="1"/>
              </p:cNvSpPr>
              <p:nvPr/>
            </p:nvSpPr>
            <p:spPr bwMode="auto">
              <a:xfrm>
                <a:off x="1219200" y="1600200"/>
                <a:ext cx="3429000" cy="574675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54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ru-RU" sz="2400" b="1" dirty="0">
                    <a:latin typeface="Calibri" pitchFamily="34" charset="0"/>
                  </a:rPr>
                  <a:t>Проблема /интерес</a:t>
                </a:r>
              </a:p>
            </p:txBody>
          </p:sp>
          <p:sp>
            <p:nvSpPr>
              <p:cNvPr id="31765" name="Скругленный прямоугольник 5"/>
              <p:cNvSpPr>
                <a:spLocks noChangeArrowheads="1"/>
              </p:cNvSpPr>
              <p:nvPr/>
            </p:nvSpPr>
            <p:spPr bwMode="auto">
              <a:xfrm>
                <a:off x="1219200" y="2286000"/>
                <a:ext cx="3429000" cy="944562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54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ru-RU" sz="2400" b="1" dirty="0">
                    <a:latin typeface="Calibri" pitchFamily="34" charset="0"/>
                  </a:rPr>
                  <a:t>Цель / </a:t>
                </a:r>
                <a:r>
                  <a:rPr lang="ru-RU" sz="2400" b="1" dirty="0"/>
                  <a:t>критерии достижения</a:t>
                </a:r>
                <a:r>
                  <a:rPr lang="ru-RU" sz="2400" b="1" dirty="0">
                    <a:latin typeface="Calibri" pitchFamily="34" charset="0"/>
                  </a:rPr>
                  <a:t>/План</a:t>
                </a:r>
              </a:p>
            </p:txBody>
          </p:sp>
          <p:sp>
            <p:nvSpPr>
              <p:cNvPr id="31766" name="Скругленный прямоугольник 6"/>
              <p:cNvSpPr>
                <a:spLocks noChangeArrowheads="1"/>
              </p:cNvSpPr>
              <p:nvPr/>
            </p:nvSpPr>
            <p:spPr bwMode="auto">
              <a:xfrm>
                <a:off x="1219200" y="762000"/>
                <a:ext cx="3429000" cy="719138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54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ru-RU" sz="2400" b="1" dirty="0">
                    <a:latin typeface="Calibri" pitchFamily="34" charset="0"/>
                  </a:rPr>
                  <a:t>Актуализация знаний и умений</a:t>
                </a:r>
              </a:p>
            </p:txBody>
          </p:sp>
        </p:grpSp>
        <p:sp>
          <p:nvSpPr>
            <p:cNvPr id="12" name="Овал 11"/>
            <p:cNvSpPr/>
            <p:nvPr/>
          </p:nvSpPr>
          <p:spPr>
            <a:xfrm>
              <a:off x="609600" y="685800"/>
              <a:ext cx="503238" cy="4318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2"/>
                  </a:solidFill>
                </a:rPr>
                <a:t>1</a:t>
              </a:r>
            </a:p>
          </p:txBody>
        </p:sp>
      </p:grpSp>
      <p:sp>
        <p:nvSpPr>
          <p:cNvPr id="13" name="Овал 12"/>
          <p:cNvSpPr/>
          <p:nvPr/>
        </p:nvSpPr>
        <p:spPr>
          <a:xfrm>
            <a:off x="838200" y="3581400"/>
            <a:ext cx="503238" cy="4318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4" name="Овал 13"/>
          <p:cNvSpPr/>
          <p:nvPr/>
        </p:nvSpPr>
        <p:spPr>
          <a:xfrm>
            <a:off x="8382000" y="2057400"/>
            <a:ext cx="504825" cy="433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8" name="Выгнутая вверх стрелка 17"/>
          <p:cNvSpPr/>
          <p:nvPr/>
        </p:nvSpPr>
        <p:spPr>
          <a:xfrm rot="5216749" flipV="1">
            <a:off x="210344" y="1970881"/>
            <a:ext cx="1214438" cy="657225"/>
          </a:xfrm>
          <a:prstGeom prst="curvedDownArrow">
            <a:avLst/>
          </a:prstGeom>
          <a:solidFill>
            <a:schemeClr val="accent3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Выгнутая вправо стрелка 19"/>
          <p:cNvSpPr/>
          <p:nvPr/>
        </p:nvSpPr>
        <p:spPr>
          <a:xfrm rot="17353961">
            <a:off x="4796840" y="1675855"/>
            <a:ext cx="839784" cy="2003425"/>
          </a:xfrm>
          <a:prstGeom prst="curvedLeftArrow">
            <a:avLst>
              <a:gd name="adj1" fmla="val 13024"/>
              <a:gd name="adj2" fmla="val 40181"/>
              <a:gd name="adj3" fmla="val 44432"/>
            </a:avLst>
          </a:prstGeom>
          <a:solidFill>
            <a:schemeClr val="accent3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Выгнутая вправо стрелка 20"/>
          <p:cNvSpPr/>
          <p:nvPr/>
        </p:nvSpPr>
        <p:spPr>
          <a:xfrm rot="4074347">
            <a:off x="4954588" y="3514725"/>
            <a:ext cx="871537" cy="2728913"/>
          </a:xfrm>
          <a:prstGeom prst="curvedLeftArrow">
            <a:avLst>
              <a:gd name="adj1" fmla="val 15200"/>
              <a:gd name="adj2" fmla="val 50000"/>
              <a:gd name="adj3" fmla="val 38601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Выгнутая вверх стрелка 21"/>
          <p:cNvSpPr/>
          <p:nvPr/>
        </p:nvSpPr>
        <p:spPr>
          <a:xfrm rot="5400000" flipV="1">
            <a:off x="-220663" y="4710113"/>
            <a:ext cx="2035175" cy="996950"/>
          </a:xfrm>
          <a:prstGeom prst="curved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1757" name="Заголовок 9"/>
          <p:cNvSpPr>
            <a:spLocks noGrp="1"/>
          </p:cNvSpPr>
          <p:nvPr>
            <p:ph type="title" idx="4294967295"/>
          </p:nvPr>
        </p:nvSpPr>
        <p:spPr>
          <a:xfrm>
            <a:off x="762000" y="0"/>
            <a:ext cx="7467600" cy="635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smtClean="0">
                <a:solidFill>
                  <a:schemeClr val="tx1"/>
                </a:solidFill>
              </a:rPr>
              <a:t>ДЕЯТЕЛЬНОСТНЫЕ СВЯЗИ ЭТАПОВ УРОКА</a:t>
            </a:r>
          </a:p>
        </p:txBody>
      </p:sp>
      <p:sp>
        <p:nvSpPr>
          <p:cNvPr id="23" name="Выгнутая вверх стрелка 22"/>
          <p:cNvSpPr/>
          <p:nvPr/>
        </p:nvSpPr>
        <p:spPr>
          <a:xfrm rot="4711032" flipV="1">
            <a:off x="403225" y="5135563"/>
            <a:ext cx="1301750" cy="755650"/>
          </a:xfrm>
          <a:prstGeom prst="curvedDown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Двойная стрелка вверх/вниз 1"/>
          <p:cNvSpPr/>
          <p:nvPr/>
        </p:nvSpPr>
        <p:spPr>
          <a:xfrm>
            <a:off x="1295400" y="1219200"/>
            <a:ext cx="215900" cy="431800"/>
          </a:xfrm>
          <a:prstGeom prst="upDownArrow">
            <a:avLst/>
          </a:prstGeom>
          <a:solidFill>
            <a:schemeClr val="accent3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Выгнутая вправо стрелка 24"/>
          <p:cNvSpPr/>
          <p:nvPr/>
        </p:nvSpPr>
        <p:spPr>
          <a:xfrm rot="4282949">
            <a:off x="4653757" y="3212306"/>
            <a:ext cx="698500" cy="2281237"/>
          </a:xfrm>
          <a:prstGeom prst="curvedLeftArrow">
            <a:avLst>
              <a:gd name="adj1" fmla="val 25984"/>
              <a:gd name="adj2" fmla="val 60061"/>
              <a:gd name="adj3" fmla="val 44018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Выгнутая вправо стрелка 25"/>
          <p:cNvSpPr/>
          <p:nvPr/>
        </p:nvSpPr>
        <p:spPr>
          <a:xfrm rot="6683006" flipH="1">
            <a:off x="5040313" y="539750"/>
            <a:ext cx="725488" cy="2484437"/>
          </a:xfrm>
          <a:prstGeom prst="curvedLeftArrow">
            <a:avLst>
              <a:gd name="adj1" fmla="val 13024"/>
              <a:gd name="adj2" fmla="val 50226"/>
              <a:gd name="adj3" fmla="val 44432"/>
            </a:avLst>
          </a:prstGeom>
          <a:solidFill>
            <a:schemeClr val="accent4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2" grpId="0" animBg="1"/>
      <p:bldP spid="23" grpId="0" animBg="1"/>
      <p:bldP spid="2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1" y="1428736"/>
          <a:ext cx="8286808" cy="5053471"/>
        </p:xfrm>
        <a:graphic>
          <a:graphicData uri="http://schemas.openxmlformats.org/drawingml/2006/table">
            <a:tbl>
              <a:tblPr/>
              <a:tblGrid>
                <a:gridCol w="1925142"/>
                <a:gridCol w="4072330"/>
                <a:gridCol w="2289336"/>
              </a:tblGrid>
              <a:tr h="857256">
                <a:tc>
                  <a:txBody>
                    <a:bodyPr/>
                    <a:lstStyle/>
                    <a:p>
                      <a:pPr marL="128270" marR="128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Требования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128270" marR="12255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2000" b="1" spc="-4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уроку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2015" marR="88519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+mn-lt"/>
                          <a:ea typeface="Times New Roman"/>
                          <a:cs typeface="Times New Roman"/>
                        </a:rPr>
                        <a:t>Урок</a:t>
                      </a:r>
                      <a:endParaRPr lang="ru-RU" sz="200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882650" marR="88519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+mn-lt"/>
                          <a:ea typeface="Times New Roman"/>
                          <a:cs typeface="Times New Roman"/>
                        </a:rPr>
                        <a:t>современного</a:t>
                      </a:r>
                      <a:r>
                        <a:rPr lang="ru-RU" sz="2000" b="1" spc="-6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>
                          <a:latin typeface="+mn-lt"/>
                          <a:ea typeface="Times New Roman"/>
                          <a:cs typeface="Times New Roman"/>
                        </a:rPr>
                        <a:t>типа</a:t>
                      </a:r>
                      <a:endParaRPr lang="ru-RU" sz="2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066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Универсальные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13208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учебные</a:t>
                      </a:r>
                      <a:r>
                        <a:rPr lang="ru-RU" sz="2000" b="1" spc="-5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действия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071">
                <a:tc>
                  <a:txBody>
                    <a:bodyPr/>
                    <a:lstStyle/>
                    <a:p>
                      <a:pPr marL="95250" marR="1314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+mn-lt"/>
                          <a:ea typeface="Times New Roman"/>
                          <a:cs typeface="Times New Roman"/>
                        </a:rPr>
                        <a:t>Объявление</a:t>
                      </a:r>
                      <a:r>
                        <a:rPr lang="ru-RU" sz="2000" b="0" spc="-27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0" dirty="0">
                          <a:latin typeface="+mn-lt"/>
                          <a:ea typeface="Times New Roman"/>
                          <a:cs typeface="Times New Roman"/>
                        </a:rPr>
                        <a:t>темы</a:t>
                      </a:r>
                      <a:r>
                        <a:rPr lang="ru-RU" sz="2000" b="0" spc="-4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0" dirty="0">
                          <a:latin typeface="+mn-lt"/>
                          <a:ea typeface="Times New Roman"/>
                          <a:cs typeface="Times New Roman"/>
                        </a:rPr>
                        <a:t>урока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43180" indent="-2286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Формулируют</a:t>
                      </a:r>
                      <a:r>
                        <a:rPr lang="ru-RU" sz="2000" spc="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сами</a:t>
                      </a:r>
                      <a:r>
                        <a:rPr lang="ru-RU" sz="2000" spc="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учащиеся</a:t>
                      </a:r>
                      <a:r>
                        <a:rPr lang="ru-RU" sz="2000" spc="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(преподаватель</a:t>
                      </a:r>
                      <a:r>
                        <a:rPr lang="ru-RU" sz="2000" spc="-27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подводит</a:t>
                      </a:r>
                      <a:r>
                        <a:rPr lang="ru-RU" sz="2000" spc="-1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учащихся</a:t>
                      </a:r>
                      <a:r>
                        <a:rPr lang="ru-RU" sz="2000" spc="-1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к осознанию</a:t>
                      </a:r>
                      <a:r>
                        <a:rPr lang="ru-RU" sz="2000" spc="-2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темы)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Познавательные</a:t>
                      </a:r>
                      <a:r>
                        <a:rPr lang="ru-RU" sz="20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+mn-lt"/>
                          <a:ea typeface="Times New Roman"/>
                          <a:cs typeface="Times New Roman"/>
                        </a:rPr>
                        <a:t>общеучебные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коммуникативные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5884">
                <a:tc>
                  <a:txBody>
                    <a:bodyPr/>
                    <a:lstStyle/>
                    <a:p>
                      <a:pPr marL="95250" marR="1314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+mn-lt"/>
                          <a:ea typeface="Times New Roman"/>
                          <a:cs typeface="Times New Roman"/>
                        </a:rPr>
                        <a:t>Сообщение</a:t>
                      </a:r>
                      <a:r>
                        <a:rPr lang="ru-RU" sz="2000" b="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0" dirty="0">
                          <a:latin typeface="+mn-lt"/>
                          <a:ea typeface="Times New Roman"/>
                          <a:cs typeface="Times New Roman"/>
                        </a:rPr>
                        <a:t>целей</a:t>
                      </a:r>
                      <a:r>
                        <a:rPr lang="ru-RU" sz="2000" b="0" spc="-80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0" dirty="0">
                          <a:latin typeface="+mn-lt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ru-RU" sz="2000" b="0" spc="-4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0" dirty="0">
                          <a:latin typeface="+mn-lt"/>
                          <a:ea typeface="Times New Roman"/>
                          <a:cs typeface="Times New Roman"/>
                        </a:rPr>
                        <a:t>задач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43180" indent="-2286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Формулируют сами учащиеся, определив</a:t>
                      </a:r>
                      <a:r>
                        <a:rPr lang="ru-RU" sz="2000" spc="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границы</a:t>
                      </a:r>
                      <a:r>
                        <a:rPr lang="ru-RU" sz="2000" spc="16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знания</a:t>
                      </a:r>
                      <a:r>
                        <a:rPr lang="ru-RU" sz="2000" spc="16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ru-RU" sz="2000" spc="20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незнания</a:t>
                      </a:r>
                      <a:r>
                        <a:rPr lang="ru-RU" sz="2000" spc="22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(преподаватель</a:t>
                      </a: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подводит</a:t>
                      </a:r>
                      <a:r>
                        <a:rPr lang="ru-RU" sz="2000" spc="-4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учащихся</a:t>
                      </a:r>
                      <a:r>
                        <a:rPr lang="ru-RU" sz="2000" spc="-3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2000" spc="-2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осознанию</a:t>
                      </a:r>
                      <a:r>
                        <a:rPr lang="ru-RU" sz="2000" spc="-5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целей</a:t>
                      </a:r>
                      <a:r>
                        <a:rPr lang="ru-RU" sz="2000" spc="-2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Регулятивные</a:t>
                      </a:r>
                      <a:r>
                        <a:rPr lang="ru-RU" sz="20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+mn-lt"/>
                          <a:ea typeface="Times New Roman"/>
                          <a:cs typeface="Times New Roman"/>
                        </a:rPr>
                        <a:t>целеполагания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коммуникативные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477"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+mn-lt"/>
                          <a:ea typeface="Times New Roman"/>
                          <a:cs typeface="Times New Roman"/>
                        </a:rPr>
                        <a:t>Планирование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43180" indent="-2286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Планирование</a:t>
                      </a:r>
                      <a:r>
                        <a:rPr lang="ru-RU" sz="20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учащимися</a:t>
                      </a:r>
                      <a:r>
                        <a:rPr lang="ru-RU" sz="20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способов</a:t>
                      </a:r>
                      <a:r>
                        <a:rPr lang="ru-RU" sz="2000" spc="-27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достижения</a:t>
                      </a:r>
                      <a:r>
                        <a:rPr lang="ru-RU" sz="2000" spc="-40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намеченной</a:t>
                      </a:r>
                      <a:r>
                        <a:rPr lang="ru-RU" sz="2000" spc="10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цели</a:t>
                      </a: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(преподаватель</a:t>
                      </a:r>
                      <a:r>
                        <a:rPr lang="ru-RU" sz="2000" spc="-70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помогает,</a:t>
                      </a:r>
                      <a:r>
                        <a:rPr lang="ru-RU" sz="2000" spc="-70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советует)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Регулятивные</a:t>
                      </a:r>
                      <a:r>
                        <a:rPr lang="ru-RU" sz="20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планирования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285728"/>
            <a:ext cx="814178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Формирование универсальных учебных действий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каждом этапе урока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85728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Формирование универсальных учебных действий на каждом этапе урока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1571612"/>
          <a:ext cx="8429683" cy="4305300"/>
        </p:xfrm>
        <a:graphic>
          <a:graphicData uri="http://schemas.openxmlformats.org/drawingml/2006/table">
            <a:tbl>
              <a:tblPr/>
              <a:tblGrid>
                <a:gridCol w="1928825"/>
                <a:gridCol w="4088878"/>
                <a:gridCol w="2411980"/>
              </a:tblGrid>
              <a:tr h="618181">
                <a:tc>
                  <a:txBody>
                    <a:bodyPr/>
                    <a:lstStyle/>
                    <a:p>
                      <a:pPr marL="128270" marR="128270" algn="ctr"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Требования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128270" marR="122555" algn="ctr"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2000" b="1" spc="-4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уроку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2015" marR="885190" algn="ctr"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Урок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882650" marR="885190" algn="ctr"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современного</a:t>
                      </a:r>
                      <a:r>
                        <a:rPr lang="ru-RU" sz="2000" b="1" spc="-6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типа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0660"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Универсальные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132080"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учебные</a:t>
                      </a:r>
                      <a:r>
                        <a:rPr lang="ru-RU" sz="2000" b="1" spc="-5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действия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181"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Практическая</a:t>
                      </a:r>
                      <a:r>
                        <a:rPr lang="ru-RU" sz="2000" spc="-27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деятельность</a:t>
                      </a:r>
                      <a:r>
                        <a:rPr lang="ru-RU" sz="2000" spc="-290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учащихся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187960" indent="-2286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Учащиеся</a:t>
                      </a:r>
                      <a:r>
                        <a:rPr lang="ru-RU" sz="20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осуществляют</a:t>
                      </a:r>
                      <a:r>
                        <a:rPr lang="ru-RU" sz="20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учебные</a:t>
                      </a:r>
                      <a:r>
                        <a:rPr lang="ru-RU" sz="20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действия</a:t>
                      </a:r>
                      <a:r>
                        <a:rPr lang="ru-RU" sz="2000" spc="-27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по намеченному плану (применяется</a:t>
                      </a:r>
                      <a:r>
                        <a:rPr lang="ru-RU" sz="20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групповой,</a:t>
                      </a:r>
                      <a:r>
                        <a:rPr lang="ru-RU" sz="2000" spc="-4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индивидуальный</a:t>
                      </a:r>
                      <a:r>
                        <a:rPr lang="ru-RU" sz="2000" spc="-2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методы)</a:t>
                      </a: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(преподаватель</a:t>
                      </a:r>
                      <a:r>
                        <a:rPr lang="ru-RU" sz="2000" spc="270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консультирует)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Познавательные,</a:t>
                      </a:r>
                      <a:r>
                        <a:rPr lang="ru-RU" sz="20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регулятивные,</a:t>
                      </a: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коммуникативные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056"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Осуществление</a:t>
                      </a:r>
                      <a:r>
                        <a:rPr lang="ru-RU" sz="2000" spc="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контроля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indent="-2286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Учащиеся осуществляют контроль</a:t>
                      </a:r>
                      <a:r>
                        <a:rPr lang="ru-RU" sz="2000" spc="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(применяются</a:t>
                      </a:r>
                      <a:r>
                        <a:rPr lang="ru-RU" sz="2000" spc="1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формы</a:t>
                      </a:r>
                      <a:r>
                        <a:rPr lang="ru-RU" sz="2000" spc="1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самоконтроля,</a:t>
                      </a:r>
                      <a:r>
                        <a:rPr lang="ru-RU" sz="2000" spc="-27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взаимоконтроля)</a:t>
                      </a:r>
                      <a:r>
                        <a:rPr lang="ru-RU" sz="2000" spc="-2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(преподаватель</a:t>
                      </a: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консультирует)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Регулятивные</a:t>
                      </a:r>
                      <a:r>
                        <a:rPr lang="ru-RU" sz="20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контроля</a:t>
                      </a: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(самоконтроля),</a:t>
                      </a: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коммуникативные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857232"/>
          <a:ext cx="8572560" cy="5835866"/>
        </p:xfrm>
        <a:graphic>
          <a:graphicData uri="http://schemas.openxmlformats.org/drawingml/2006/table">
            <a:tbl>
              <a:tblPr/>
              <a:tblGrid>
                <a:gridCol w="1899589"/>
                <a:gridCol w="4220110"/>
                <a:gridCol w="2452861"/>
              </a:tblGrid>
              <a:tr h="1000132">
                <a:tc>
                  <a:txBody>
                    <a:bodyPr/>
                    <a:lstStyle/>
                    <a:p>
                      <a:pPr marL="128270" marR="128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n-lt"/>
                          <a:ea typeface="Times New Roman"/>
                          <a:cs typeface="Times New Roman"/>
                        </a:rPr>
                        <a:t>Требования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128270" marR="12255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n-lt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800" b="1" spc="-4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latin typeface="+mn-lt"/>
                          <a:ea typeface="Times New Roman"/>
                          <a:cs typeface="Times New Roman"/>
                        </a:rPr>
                        <a:t>уроку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2015" marR="88519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n-lt"/>
                          <a:ea typeface="Times New Roman"/>
                          <a:cs typeface="Times New Roman"/>
                        </a:rPr>
                        <a:t>Урок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882650" marR="88519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n-lt"/>
                          <a:ea typeface="Times New Roman"/>
                          <a:cs typeface="Times New Roman"/>
                        </a:rPr>
                        <a:t>современного</a:t>
                      </a:r>
                      <a:r>
                        <a:rPr lang="ru-RU" sz="1800" b="1" spc="-6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latin typeface="+mn-lt"/>
                          <a:ea typeface="Times New Roman"/>
                          <a:cs typeface="Times New Roman"/>
                        </a:rPr>
                        <a:t>типа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066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n-lt"/>
                          <a:ea typeface="Times New Roman"/>
                          <a:cs typeface="Times New Roman"/>
                        </a:rPr>
                        <a:t>Универсальные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13208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n-lt"/>
                          <a:ea typeface="Times New Roman"/>
                          <a:cs typeface="Times New Roman"/>
                        </a:rPr>
                        <a:t>учебные</a:t>
                      </a:r>
                      <a:r>
                        <a:rPr lang="ru-RU" sz="1800" b="1" spc="-5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latin typeface="+mn-lt"/>
                          <a:ea typeface="Times New Roman"/>
                          <a:cs typeface="Times New Roman"/>
                        </a:rPr>
                        <a:t>действия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9574"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Осуществление</a:t>
                      </a:r>
                      <a:r>
                        <a:rPr lang="ru-RU" sz="18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коррекции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Учащиеся формулируют затруднения и</a:t>
                      </a:r>
                      <a:r>
                        <a:rPr lang="ru-RU" sz="1800" spc="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осуществляют</a:t>
                      </a:r>
                      <a:r>
                        <a:rPr lang="ru-RU" sz="1800" spc="1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коррекцию</a:t>
                      </a:r>
                      <a:r>
                        <a:rPr lang="ru-RU" sz="1800" spc="28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самостоятельно</a:t>
                      </a:r>
                      <a:r>
                        <a:rPr lang="ru-RU" sz="1800" spc="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(преподаватель</a:t>
                      </a:r>
                      <a:r>
                        <a:rPr lang="ru-RU" sz="1800" spc="-3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консультирует,</a:t>
                      </a:r>
                      <a:r>
                        <a:rPr lang="ru-RU" sz="1800" spc="-4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советует)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Коммуникативные,</a:t>
                      </a:r>
                      <a:r>
                        <a:rPr lang="ru-RU" sz="18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регулятивные</a:t>
                      </a: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коррекции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60">
                <a:tc>
                  <a:txBody>
                    <a:bodyPr/>
                    <a:lstStyle/>
                    <a:p>
                      <a:pPr marL="95250" marR="1314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Оценивание</a:t>
                      </a:r>
                      <a:r>
                        <a:rPr lang="ru-RU" sz="1800" spc="-27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учащихся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256540" indent="-2286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Учащиеся</a:t>
                      </a:r>
                      <a:r>
                        <a:rPr lang="ru-RU" sz="1800" spc="-6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дают</a:t>
                      </a:r>
                      <a:r>
                        <a:rPr lang="ru-RU" sz="1800" spc="-3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оценку</a:t>
                      </a:r>
                      <a:r>
                        <a:rPr lang="ru-RU" sz="1800" spc="-4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деятельности</a:t>
                      </a:r>
                      <a:r>
                        <a:rPr lang="ru-RU" sz="1800" spc="-4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по</a:t>
                      </a:r>
                      <a:r>
                        <a:rPr lang="ru-RU" sz="1800" spc="-4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её</a:t>
                      </a:r>
                      <a:r>
                        <a:rPr lang="ru-RU" sz="1800" spc="-28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результатам</a:t>
                      </a:r>
                      <a:r>
                        <a:rPr lang="ru-RU" sz="1800" spc="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(самооценивание,</a:t>
                      </a:r>
                      <a:r>
                        <a:rPr lang="ru-RU" sz="1800" spc="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оценивание</a:t>
                      </a:r>
                      <a:r>
                        <a:rPr lang="ru-RU" sz="1800" spc="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результатов</a:t>
                      </a:r>
                      <a:r>
                        <a:rPr lang="ru-RU" sz="1800" spc="-3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деятельности товарищей)</a:t>
                      </a:r>
                    </a:p>
                    <a:p>
                      <a:pPr marL="4508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(преподаватель</a:t>
                      </a:r>
                      <a:r>
                        <a:rPr lang="ru-RU" sz="1800" spc="-7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консультирует)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Регулятивные</a:t>
                      </a:r>
                      <a:r>
                        <a:rPr lang="ru-RU" sz="18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оценивания</a:t>
                      </a:r>
                      <a:r>
                        <a:rPr lang="ru-RU" sz="18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800" dirty="0" err="1">
                          <a:latin typeface="+mn-lt"/>
                          <a:ea typeface="Times New Roman"/>
                          <a:cs typeface="Times New Roman"/>
                        </a:rPr>
                        <a:t>самооценивания</a:t>
                      </a: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),</a:t>
                      </a: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коммуникативные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973"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Итог</a:t>
                      </a:r>
                      <a:r>
                        <a:rPr lang="ru-RU" sz="1800" spc="-4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урока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Проводится</a:t>
                      </a:r>
                      <a:r>
                        <a:rPr lang="ru-RU" sz="1800" spc="-7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рефлексия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Регулятивные</a:t>
                      </a:r>
                      <a:r>
                        <a:rPr lang="ru-RU" sz="18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+mn-lt"/>
                          <a:ea typeface="Times New Roman"/>
                          <a:cs typeface="Times New Roman"/>
                        </a:rPr>
                        <a:t>саморегуляции</a:t>
                      </a: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коммуникативные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973">
                <a:tc>
                  <a:txBody>
                    <a:bodyPr/>
                    <a:lstStyle/>
                    <a:p>
                      <a:pPr marL="95250" marR="1314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Домашнее</a:t>
                      </a:r>
                      <a:r>
                        <a:rPr lang="ru-RU" sz="1800" spc="-27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задание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43180" indent="-2286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Учащиеся могут выбирать задание из</a:t>
                      </a:r>
                      <a:r>
                        <a:rPr lang="ru-RU" sz="1800" spc="5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предложенных</a:t>
                      </a:r>
                      <a:r>
                        <a:rPr lang="ru-RU" sz="1800" spc="17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преподавателем</a:t>
                      </a:r>
                      <a:r>
                        <a:rPr lang="ru-RU" sz="1800" spc="27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ru-RU" sz="1800" spc="22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учётом</a:t>
                      </a: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индивидуальных</a:t>
                      </a:r>
                      <a:r>
                        <a:rPr lang="ru-RU" sz="1800" spc="27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возможностей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Познавательные,</a:t>
                      </a:r>
                      <a:r>
                        <a:rPr lang="ru-RU" sz="1800" spc="5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регулятивные,</a:t>
                      </a: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коммуникативные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71472" y="0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Формирование универсальных учебных действий на каждом этапе урока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416</Words>
  <Application>Microsoft Office PowerPoint</Application>
  <PresentationFormat>Экран (4:3)</PresentationFormat>
  <Paragraphs>112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Что такое ФГОС?</vt:lpstr>
      <vt:lpstr>Три поколения стандартов</vt:lpstr>
      <vt:lpstr> ОСНОВНЫЕ ИЗМЕНЕНИЯ, ВНЕСЁННЫЕ В ПРОЕКТЫ СОВРЕМЕННЫХ ФГОС: </vt:lpstr>
      <vt:lpstr>ДЕЯТЕЛЬНОСТНЫЕ СВЯЗИ ЭТАПОВ УРОКА</vt:lpstr>
      <vt:lpstr>Слайд 6</vt:lpstr>
      <vt:lpstr>Слайд 7</vt:lpstr>
      <vt:lpstr>Слайд 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Рабочий</dc:creator>
  <cp:lastModifiedBy>Рабочий</cp:lastModifiedBy>
  <cp:revision>20</cp:revision>
  <dcterms:created xsi:type="dcterms:W3CDTF">2021-12-22T15:31:46Z</dcterms:created>
  <dcterms:modified xsi:type="dcterms:W3CDTF">2021-12-22T18:24:05Z</dcterms:modified>
</cp:coreProperties>
</file>