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7" r:id="rId2"/>
    <p:sldId id="258" r:id="rId3"/>
    <p:sldId id="259" r:id="rId4"/>
    <p:sldId id="260" r:id="rId5"/>
    <p:sldId id="261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5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84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259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1393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87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8558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442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786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38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012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78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904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70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80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51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38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939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371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450" y="-1031965"/>
            <a:ext cx="11312435" cy="6382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8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- закрепить знания о числительных, обозначающих целые числа;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- уметь отличать количественные числительные от порядковых;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- закрепить умения правильно склонять, писать и употреблять  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  числительные в речи, находить ошибки при употреблении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  числительных;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-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закрепление и осмысление знаний читательской грамотности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- закрепить умения составлять кластер, </a:t>
            </a:r>
            <a:r>
              <a:rPr lang="ru-RU" sz="2800" dirty="0" err="1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    - воспитывать любовь к родному краю, прививать любовь и уважительное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отношение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памятникам культуры.</a:t>
            </a:r>
            <a:endParaRPr lang="ru-RU" sz="2000" dirty="0">
              <a:solidFill>
                <a:schemeClr val="tx1">
                  <a:lumMod val="9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94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0" y="418011"/>
            <a:ext cx="1026740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Задание </a:t>
            </a:r>
            <a:r>
              <a:rPr lang="ru-RU" sz="3200" b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«Лови ошибку», «Найди ошибку». Текст </a:t>
            </a:r>
          </a:p>
          <a:p>
            <a:r>
              <a:rPr lang="ru-RU" sz="3200" b="1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Самостоятельная работа с текстом. Ошибки только в числительных. </a:t>
            </a:r>
            <a:endParaRPr lang="ru-RU" sz="3200" b="1" u="sng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sz="3200" b="1" u="sng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ru-RU" sz="3200" dirty="0"/>
              <a:t>   </a:t>
            </a:r>
            <a:r>
              <a:rPr lang="ru-RU" sz="3200" b="1" dirty="0"/>
              <a:t>В Мурманске, исходном пункте Северного морского пути, полярная ночь длится около </a:t>
            </a: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сорок</a:t>
            </a:r>
            <a:r>
              <a:rPr lang="ru-RU" sz="3200" b="1" dirty="0"/>
              <a:t> суток, полярный день – около </a:t>
            </a: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пятьдесят</a:t>
            </a:r>
            <a:r>
              <a:rPr lang="ru-RU" sz="3200" b="1" dirty="0"/>
              <a:t> восьми; на мысе Челюскина – самой северной точке материка – продолжительность полярной ночи около </a:t>
            </a: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сто семь </a:t>
            </a:r>
            <a:r>
              <a:rPr lang="ru-RU" sz="3200" b="1" dirty="0"/>
              <a:t>суток, полярного дня – около </a:t>
            </a:r>
            <a:r>
              <a:rPr lang="ru-RU" sz="3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сто двадцати трёх</a:t>
            </a:r>
            <a:r>
              <a:rPr lang="ru-RU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8622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137" y="627017"/>
            <a:ext cx="10816045" cy="474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5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Урок, ты </a:t>
            </a:r>
            <a:r>
              <a:rPr lang="ru-RU" sz="5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ступенька</a:t>
            </a: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5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моей жизни! </a:t>
            </a:r>
            <a:endParaRPr lang="ru-RU" sz="5400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ru-RU" sz="54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Помоги </a:t>
            </a:r>
            <a:r>
              <a:rPr lang="ru-RU" sz="5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мне стать лучше, добрее, помоги мне стать хорошим человеком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178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10789" y="313510"/>
            <a:ext cx="9627325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C00000"/>
                </a:solidFill>
              </a:rPr>
              <a:t>Орфографическая разминка</a:t>
            </a:r>
          </a:p>
          <a:p>
            <a:endParaRPr lang="ru-RU" dirty="0" smtClean="0"/>
          </a:p>
          <a:p>
            <a:r>
              <a:rPr lang="ru-RU" sz="2400" b="1" dirty="0" smtClean="0"/>
              <a:t>1.С(</a:t>
            </a:r>
            <a:r>
              <a:rPr lang="ru-RU" sz="2400" b="1" dirty="0" err="1" smtClean="0"/>
              <a:t>ч,щ</a:t>
            </a:r>
            <a:r>
              <a:rPr lang="ru-RU" sz="2400" b="1" dirty="0" smtClean="0"/>
              <a:t>)</a:t>
            </a:r>
            <a:r>
              <a:rPr lang="ru-RU" sz="2400" b="1" dirty="0" err="1" smtClean="0"/>
              <a:t>астливый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2.Скр(</a:t>
            </a:r>
            <a:r>
              <a:rPr lang="ru-RU" sz="2400" b="1" dirty="0" err="1"/>
              <a:t>и,е</a:t>
            </a:r>
            <a:r>
              <a:rPr lang="ru-RU" sz="2400" b="1" dirty="0"/>
              <a:t>)петь дверью.</a:t>
            </a:r>
          </a:p>
          <a:p>
            <a:r>
              <a:rPr lang="ru-RU" sz="2400" b="1" dirty="0"/>
              <a:t>3.Иску(</a:t>
            </a:r>
            <a:r>
              <a:rPr lang="ru-RU" sz="2400" b="1" dirty="0" err="1"/>
              <a:t>с,ст</a:t>
            </a:r>
            <a:r>
              <a:rPr lang="ru-RU" sz="2400" b="1" dirty="0"/>
              <a:t>)</a:t>
            </a:r>
            <a:r>
              <a:rPr lang="ru-RU" sz="2400" b="1" dirty="0" err="1"/>
              <a:t>ный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4.Приви(</a:t>
            </a:r>
            <a:r>
              <a:rPr lang="ru-RU" sz="2400" b="1" dirty="0" err="1"/>
              <a:t>лл,л</a:t>
            </a:r>
            <a:r>
              <a:rPr lang="ru-RU" sz="2400" b="1" dirty="0"/>
              <a:t>)</a:t>
            </a:r>
            <a:r>
              <a:rPr lang="ru-RU" sz="2400" b="1" dirty="0" err="1"/>
              <a:t>егия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5.Читать о </a:t>
            </a:r>
            <a:r>
              <a:rPr lang="ru-RU" sz="2400" b="1" dirty="0" err="1"/>
              <a:t>революци</a:t>
            </a:r>
            <a:r>
              <a:rPr lang="ru-RU" sz="2400" b="1" dirty="0"/>
              <a:t> (</a:t>
            </a:r>
            <a:r>
              <a:rPr lang="ru-RU" sz="2400" b="1" dirty="0" err="1"/>
              <a:t>и,е</a:t>
            </a:r>
            <a:r>
              <a:rPr lang="ru-RU" sz="2400" b="1" dirty="0"/>
              <a:t>)</a:t>
            </a:r>
          </a:p>
          <a:p>
            <a:r>
              <a:rPr lang="ru-RU" sz="2400" b="1" dirty="0"/>
              <a:t>6.Лес(т,-)</a:t>
            </a:r>
            <a:r>
              <a:rPr lang="ru-RU" sz="2400" b="1" dirty="0" err="1"/>
              <a:t>ница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7.Прож(</a:t>
            </a:r>
            <a:r>
              <a:rPr lang="ru-RU" sz="2400" b="1" dirty="0" err="1"/>
              <a:t>е,и</a:t>
            </a:r>
            <a:r>
              <a:rPr lang="ru-RU" sz="2400" b="1" dirty="0"/>
              <a:t>)</a:t>
            </a:r>
            <a:r>
              <a:rPr lang="ru-RU" sz="2400" b="1" dirty="0" err="1"/>
              <a:t>вать</a:t>
            </a:r>
            <a:r>
              <a:rPr lang="ru-RU" sz="2400" b="1" dirty="0"/>
              <a:t> хлеб.</a:t>
            </a:r>
          </a:p>
          <a:p>
            <a:r>
              <a:rPr lang="ru-RU" sz="2400" b="1" dirty="0"/>
              <a:t>9.Ли(</a:t>
            </a:r>
            <a:r>
              <a:rPr lang="ru-RU" sz="2400" b="1" dirty="0" err="1"/>
              <a:t>лл,л</a:t>
            </a:r>
            <a:r>
              <a:rPr lang="ru-RU" sz="2400" b="1" dirty="0"/>
              <a:t>)</a:t>
            </a:r>
            <a:r>
              <a:rPr lang="ru-RU" sz="2400" b="1" dirty="0" err="1"/>
              <a:t>ипут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10.Б(</a:t>
            </a:r>
            <a:r>
              <a:rPr lang="ru-RU" sz="2400" b="1" dirty="0" err="1"/>
              <a:t>ъ,ь</a:t>
            </a:r>
            <a:r>
              <a:rPr lang="ru-RU" sz="2400" b="1" dirty="0"/>
              <a:t>)</a:t>
            </a:r>
            <a:r>
              <a:rPr lang="ru-RU" sz="2400" b="1" dirty="0" err="1"/>
              <a:t>ющийся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11.Ветре(</a:t>
            </a:r>
            <a:r>
              <a:rPr lang="ru-RU" sz="2400" b="1" dirty="0" err="1"/>
              <a:t>н,нн</a:t>
            </a:r>
            <a:r>
              <a:rPr lang="ru-RU" sz="2400" b="1" dirty="0"/>
              <a:t>)</a:t>
            </a:r>
            <a:r>
              <a:rPr lang="ru-RU" sz="2400" b="1" dirty="0" err="1"/>
              <a:t>ый</a:t>
            </a:r>
            <a:r>
              <a:rPr lang="ru-RU" sz="2400" b="1" dirty="0"/>
              <a:t>.</a:t>
            </a:r>
          </a:p>
          <a:p>
            <a:r>
              <a:rPr lang="ru-RU" sz="2400" b="1" dirty="0"/>
              <a:t>12.Ц(</a:t>
            </a:r>
            <a:r>
              <a:rPr lang="ru-RU" sz="2400" b="1" dirty="0" err="1"/>
              <a:t>ы,и</a:t>
            </a:r>
            <a:r>
              <a:rPr lang="ru-RU" sz="2400" b="1" dirty="0"/>
              <a:t>)ганский.</a:t>
            </a:r>
          </a:p>
          <a:p>
            <a:r>
              <a:rPr lang="ru-RU" sz="2400" b="1" dirty="0"/>
              <a:t>13.Пос(</a:t>
            </a:r>
            <a:r>
              <a:rPr lang="ru-RU" sz="2400" b="1" dirty="0" err="1"/>
              <a:t>и,е</a:t>
            </a:r>
            <a:r>
              <a:rPr lang="ru-RU" sz="2400" b="1" dirty="0"/>
              <a:t>)деть от горя.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											</a:t>
            </a:r>
            <a:r>
              <a:rPr lang="ru-RU" dirty="0" smtClean="0"/>
              <a:t>,</a:t>
            </a:r>
            <a:r>
              <a:rPr lang="ru-RU" sz="2000" b="1" dirty="0" smtClean="0">
                <a:solidFill>
                  <a:schemeClr val="accent2"/>
                </a:solidFill>
              </a:rPr>
              <a:t>обозначающие </a:t>
            </a:r>
            <a:r>
              <a:rPr lang="ru-RU" sz="2000" b="1" dirty="0">
                <a:solidFill>
                  <a:schemeClr val="accent2"/>
                </a:solidFill>
              </a:rPr>
              <a:t>целые числа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000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0161" y="378824"/>
            <a:ext cx="1067235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Минутка мудрости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</a:rPr>
              <a:t>Соберите пословицы и объясните их значение. Подчеркнуть числительные.</a:t>
            </a:r>
          </a:p>
          <a:p>
            <a:endParaRPr lang="ru-RU" sz="2000" b="1" dirty="0" smtClean="0"/>
          </a:p>
          <a:p>
            <a:r>
              <a:rPr lang="ru-RU" sz="3600" b="1" dirty="0" smtClean="0"/>
              <a:t>1. Горе </a:t>
            </a:r>
            <a:r>
              <a:rPr lang="ru-RU" sz="3600" b="1" dirty="0"/>
              <a:t>на двоих – полгоря, радость на двоих – две радости. </a:t>
            </a:r>
            <a:endParaRPr lang="ru-RU" sz="3600" b="1" dirty="0" smtClean="0"/>
          </a:p>
          <a:p>
            <a:r>
              <a:rPr lang="ru-RU" sz="3600" b="1" dirty="0" smtClean="0"/>
              <a:t>2. Одна </a:t>
            </a:r>
            <a:r>
              <a:rPr lang="ru-RU" sz="3600" b="1" dirty="0"/>
              <a:t>весна на Родине лучше, чем сто вёсен на </a:t>
            </a:r>
            <a:r>
              <a:rPr lang="ru-RU" sz="3600" b="1" dirty="0" smtClean="0"/>
              <a:t>чужбине</a:t>
            </a:r>
            <a:endParaRPr lang="ru-RU" sz="3600" b="1" dirty="0"/>
          </a:p>
          <a:p>
            <a:r>
              <a:rPr lang="ru-RU" sz="3600" b="1" dirty="0" smtClean="0"/>
              <a:t>3. Один </a:t>
            </a:r>
            <a:r>
              <a:rPr lang="ru-RU" sz="3600" b="1" dirty="0"/>
              <a:t>ум – хорошо, а два лучше. </a:t>
            </a:r>
          </a:p>
          <a:p>
            <a:r>
              <a:rPr lang="ru-RU" sz="3600" b="1" dirty="0" smtClean="0"/>
              <a:t>4. Не </a:t>
            </a:r>
            <a:r>
              <a:rPr lang="ru-RU" sz="3600" b="1" dirty="0"/>
              <a:t>имей сто рублей, а имей сто друзей. </a:t>
            </a:r>
            <a:endParaRPr lang="ru-RU" sz="3600" b="1" dirty="0" smtClean="0"/>
          </a:p>
          <a:p>
            <a:r>
              <a:rPr lang="ru-RU" sz="3600" b="1" dirty="0" smtClean="0"/>
              <a:t>5. Один </a:t>
            </a:r>
            <a:r>
              <a:rPr lang="ru-RU" sz="3600" b="1" dirty="0"/>
              <a:t>за всех – и все за одного.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215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0160" y="535577"/>
            <a:ext cx="1013677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Словарная работа:</a:t>
            </a:r>
          </a:p>
          <a:p>
            <a:r>
              <a:rPr lang="ru-RU" sz="2400" b="1" u="sng" dirty="0" err="1"/>
              <a:t>Музе́й-запове́дник</a:t>
            </a:r>
            <a:r>
              <a:rPr lang="ru-RU" sz="2400" b="1" u="sng" dirty="0"/>
              <a:t> </a:t>
            </a:r>
            <a:r>
              <a:rPr lang="ru-RU" sz="2400" dirty="0"/>
              <a:t>— разновидность музея под открытым небом, в состав которого помимо экспозиций входят архитектурные, исторические и природные памятники, важные для сохранения историко-культурного и природного наследия страны или региона. С целью защиты этих памятников государство дополнительно наделяет такие музеи правовым статусом заповедника, что предусматривает особые режимы сохранения и использования включенных в него территорий и объектов.</a:t>
            </a:r>
          </a:p>
          <a:p>
            <a:endParaRPr lang="ru-RU" sz="2400" dirty="0"/>
          </a:p>
          <a:p>
            <a:r>
              <a:rPr lang="ru-RU" sz="2400" b="1" u="sng" dirty="0"/>
              <a:t>Усыпальница</a:t>
            </a:r>
            <a:r>
              <a:rPr lang="ru-RU" sz="2400" dirty="0"/>
              <a:t> представляет собой общий склеп или гробницу для погребения членов одного рода, одной семьи или поколения.</a:t>
            </a:r>
          </a:p>
        </p:txBody>
      </p:sp>
    </p:spTree>
    <p:extLst>
      <p:ext uri="{BB962C8B-B14F-4D97-AF65-F5344CB8AC3E}">
        <p14:creationId xmlns:p14="http://schemas.microsoft.com/office/powerpoint/2010/main" val="340004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640904"/>
              </p:ext>
            </p:extLst>
          </p:nvPr>
        </p:nvGraphicFramePr>
        <p:xfrm>
          <a:off x="1696065" y="516196"/>
          <a:ext cx="9379975" cy="6061587"/>
        </p:xfrm>
        <a:graphic>
          <a:graphicData uri="http://schemas.openxmlformats.org/drawingml/2006/table">
            <a:tbl>
              <a:tblPr firstRow="1" firstCol="1" bandRow="1"/>
              <a:tblGrid>
                <a:gridCol w="781664">
                  <a:extLst>
                    <a:ext uri="{9D8B030D-6E8A-4147-A177-3AD203B41FA5}">
                      <a16:colId xmlns:a16="http://schemas.microsoft.com/office/drawing/2014/main" val="1083054300"/>
                    </a:ext>
                  </a:extLst>
                </a:gridCol>
                <a:gridCol w="3022378">
                  <a:extLst>
                    <a:ext uri="{9D8B030D-6E8A-4147-A177-3AD203B41FA5}">
                      <a16:colId xmlns:a16="http://schemas.microsoft.com/office/drawing/2014/main" val="2283400403"/>
                    </a:ext>
                  </a:extLst>
                </a:gridCol>
                <a:gridCol w="3948099">
                  <a:extLst>
                    <a:ext uri="{9D8B030D-6E8A-4147-A177-3AD203B41FA5}">
                      <a16:colId xmlns:a16="http://schemas.microsoft.com/office/drawing/2014/main" val="77582773"/>
                    </a:ext>
                  </a:extLst>
                </a:gridCol>
                <a:gridCol w="1627834">
                  <a:extLst>
                    <a:ext uri="{9D8B030D-6E8A-4147-A177-3AD203B41FA5}">
                      <a16:colId xmlns:a16="http://schemas.microsoft.com/office/drawing/2014/main" val="1878903779"/>
                    </a:ext>
                  </a:extLst>
                </a:gridCol>
              </a:tblGrid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4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4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4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0907164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662103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1956835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497504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514663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515694"/>
                  </a:ext>
                </a:extLst>
              </a:tr>
              <a:tr h="865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7530893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943350" y="32781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913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178637"/>
              </p:ext>
            </p:extLst>
          </p:nvPr>
        </p:nvGraphicFramePr>
        <p:xfrm>
          <a:off x="619433" y="162230"/>
          <a:ext cx="11227936" cy="5928853"/>
        </p:xfrm>
        <a:graphic>
          <a:graphicData uri="http://schemas.openxmlformats.org/drawingml/2006/table">
            <a:tbl>
              <a:tblPr firstRow="1" firstCol="1" bandRow="1"/>
              <a:tblGrid>
                <a:gridCol w="851198">
                  <a:extLst>
                    <a:ext uri="{9D8B030D-6E8A-4147-A177-3AD203B41FA5}">
                      <a16:colId xmlns:a16="http://schemas.microsoft.com/office/drawing/2014/main" val="3108839947"/>
                    </a:ext>
                  </a:extLst>
                </a:gridCol>
                <a:gridCol w="4224471">
                  <a:extLst>
                    <a:ext uri="{9D8B030D-6E8A-4147-A177-3AD203B41FA5}">
                      <a16:colId xmlns:a16="http://schemas.microsoft.com/office/drawing/2014/main" val="1895790040"/>
                    </a:ext>
                  </a:extLst>
                </a:gridCol>
                <a:gridCol w="3657004">
                  <a:extLst>
                    <a:ext uri="{9D8B030D-6E8A-4147-A177-3AD203B41FA5}">
                      <a16:colId xmlns:a16="http://schemas.microsoft.com/office/drawing/2014/main" val="562502094"/>
                    </a:ext>
                  </a:extLst>
                </a:gridCol>
                <a:gridCol w="2495263">
                  <a:extLst>
                    <a:ext uri="{9D8B030D-6E8A-4147-A177-3AD203B41FA5}">
                      <a16:colId xmlns:a16="http://schemas.microsoft.com/office/drawing/2014/main" val="291162493"/>
                    </a:ext>
                  </a:extLst>
                </a:gridCol>
              </a:tblGrid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745594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Девятнадцать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Шестьсот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Два</a:t>
                      </a:r>
                      <a:r>
                        <a:rPr lang="ru-RU" sz="4000" b="1" baseline="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9268899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Девятнадцати</a:t>
                      </a:r>
                      <a:r>
                        <a:rPr lang="ru-RU" sz="3600" b="1" baseline="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Шестисот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Двух 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8254970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Девятнадцати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Шестистам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Двум 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085379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Девятнадцать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Шестьсот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два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029421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Девятнадцатью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Шестьюстами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Двумя 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850840"/>
                  </a:ext>
                </a:extLst>
              </a:tr>
              <a:tr h="846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5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36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О девятнадцати </a:t>
                      </a:r>
                      <a:endParaRPr lang="ru-RU" sz="36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О шестистах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4000" b="1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О двух</a:t>
                      </a:r>
                      <a:endParaRPr lang="ru-RU" sz="4000" b="1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>
                    <a:lnL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167608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43350" y="3278187"/>
            <a:ext cx="15808036" cy="60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94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6994" y="352697"/>
            <a:ext cx="843860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«Поэтическая пауза».</a:t>
            </a:r>
          </a:p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</a:t>
            </a:r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- Вообразите, что перед вами стихотворение, и прочитайте</a:t>
            </a:r>
          </a:p>
          <a:p>
            <a:r>
              <a:rPr lang="ru-RU" sz="2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      его с «поэтической» интонацией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. </a:t>
            </a:r>
          </a:p>
          <a:p>
            <a:r>
              <a:rPr lang="ru-RU" sz="3200" dirty="0"/>
              <a:t>                                  </a:t>
            </a:r>
            <a:endParaRPr lang="ru-RU" sz="3200" dirty="0" smtClean="0"/>
          </a:p>
          <a:p>
            <a:pPr algn="ctr"/>
            <a:r>
              <a:rPr lang="ru-RU" sz="3200" dirty="0"/>
              <a:t> </a:t>
            </a:r>
            <a:r>
              <a:rPr lang="ru-RU" sz="3200" dirty="0" smtClean="0"/>
              <a:t>                    </a:t>
            </a:r>
            <a:r>
              <a:rPr lang="ru-RU" sz="3200" b="1" dirty="0"/>
              <a:t>714, 15, 3247,</a:t>
            </a:r>
          </a:p>
          <a:p>
            <a:r>
              <a:rPr lang="ru-RU" sz="3200" b="1" dirty="0"/>
              <a:t>                                   16, 318, 140, 327,</a:t>
            </a:r>
          </a:p>
          <a:p>
            <a:r>
              <a:rPr lang="ru-RU" sz="3200" b="1" dirty="0"/>
              <a:t>                                   3, 28, 220, 126, 145,</a:t>
            </a:r>
          </a:p>
          <a:p>
            <a:r>
              <a:rPr lang="ru-RU" sz="3200" b="1" dirty="0"/>
              <a:t>                                   615, 18, 2225.</a:t>
            </a:r>
          </a:p>
          <a:p>
            <a:r>
              <a:rPr lang="ru-RU" sz="3200" b="1" dirty="0"/>
              <a:t>                                   713, 116, 512, </a:t>
            </a:r>
            <a:r>
              <a:rPr lang="ru-RU" sz="3200" b="1" dirty="0" smtClean="0"/>
              <a:t>43.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93938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8091" y="248194"/>
            <a:ext cx="1076379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 </a:t>
            </a:r>
            <a:r>
              <a:rPr lang="ru-RU" sz="4400" b="1" dirty="0"/>
              <a:t>К 34 прибавить </a:t>
            </a:r>
            <a:r>
              <a:rPr lang="ru-RU" sz="4400" b="1" dirty="0" smtClean="0"/>
              <a:t>38;</a:t>
            </a:r>
          </a:p>
          <a:p>
            <a:pPr algn="ctr"/>
            <a:r>
              <a:rPr lang="ru-RU" sz="4400" b="1" dirty="0" smtClean="0"/>
              <a:t>Из 98 вычесть 67;</a:t>
            </a:r>
          </a:p>
          <a:p>
            <a:pPr algn="ctr"/>
            <a:r>
              <a:rPr lang="ru-RU" sz="4400" b="1" dirty="0" smtClean="0"/>
              <a:t> Из </a:t>
            </a:r>
            <a:r>
              <a:rPr lang="ru-RU" sz="4400" b="1" dirty="0"/>
              <a:t>534 вычесть </a:t>
            </a:r>
            <a:r>
              <a:rPr lang="ru-RU" sz="4400" b="1" dirty="0" smtClean="0"/>
              <a:t>11;</a:t>
            </a:r>
          </a:p>
          <a:p>
            <a:pPr algn="ctr"/>
            <a:r>
              <a:rPr lang="ru-RU" sz="4400" b="1" dirty="0" smtClean="0"/>
              <a:t>В </a:t>
            </a:r>
            <a:r>
              <a:rPr lang="ru-RU" sz="4400" b="1" dirty="0"/>
              <a:t>школьной библиотеке имеется около 475 книг.</a:t>
            </a:r>
          </a:p>
          <a:p>
            <a:pPr algn="ctr"/>
            <a:r>
              <a:rPr lang="ru-RU" sz="4400" b="1" dirty="0" smtClean="0"/>
              <a:t>48 </a:t>
            </a:r>
            <a:r>
              <a:rPr lang="ru-RU" sz="4400" b="1" dirty="0"/>
              <a:t>велосипедами начался старт в соревнованиях по велогонкам.</a:t>
            </a:r>
          </a:p>
          <a:p>
            <a:pPr algn="ctr"/>
            <a:r>
              <a:rPr lang="ru-RU" sz="4400" b="1" dirty="0"/>
              <a:t>  </a:t>
            </a:r>
            <a:r>
              <a:rPr lang="ru-RU" sz="3200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408857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</TotalTime>
  <Words>438</Words>
  <Application>Microsoft Office PowerPoint</Application>
  <PresentationFormat>Широкоэкранный</PresentationFormat>
  <Paragraphs>100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Числительные, обозначающие целые числа. Урок закрепления</dc:title>
  <dc:creator>м</dc:creator>
  <cp:lastModifiedBy>21</cp:lastModifiedBy>
  <cp:revision>9</cp:revision>
  <dcterms:created xsi:type="dcterms:W3CDTF">2022-01-26T19:34:16Z</dcterms:created>
  <dcterms:modified xsi:type="dcterms:W3CDTF">2022-01-27T09:03:58Z</dcterms:modified>
</cp:coreProperties>
</file>