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2"/>
  </p:notesMasterIdLst>
  <p:sldIdLst>
    <p:sldId id="270" r:id="rId2"/>
    <p:sldId id="271" r:id="rId3"/>
    <p:sldId id="269" r:id="rId4"/>
    <p:sldId id="272" r:id="rId5"/>
    <p:sldId id="273" r:id="rId6"/>
    <p:sldId id="266" r:id="rId7"/>
    <p:sldId id="274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3" r:id="rId16"/>
    <p:sldId id="256" r:id="rId17"/>
    <p:sldId id="275" r:id="rId18"/>
    <p:sldId id="276" r:id="rId19"/>
    <p:sldId id="277" r:id="rId20"/>
    <p:sldId id="278" r:id="rId21"/>
    <p:sldId id="279" r:id="rId22"/>
    <p:sldId id="280" r:id="rId23"/>
    <p:sldId id="288" r:id="rId24"/>
    <p:sldId id="281" r:id="rId25"/>
    <p:sldId id="282" r:id="rId26"/>
    <p:sldId id="289" r:id="rId27"/>
    <p:sldId id="283" r:id="rId28"/>
    <p:sldId id="290" r:id="rId29"/>
    <p:sldId id="284" r:id="rId30"/>
    <p:sldId id="291" r:id="rId31"/>
    <p:sldId id="285" r:id="rId32"/>
    <p:sldId id="286" r:id="rId33"/>
    <p:sldId id="287" r:id="rId34"/>
    <p:sldId id="292" r:id="rId35"/>
    <p:sldId id="260" r:id="rId36"/>
    <p:sldId id="267" r:id="rId37"/>
    <p:sldId id="268" r:id="rId38"/>
    <p:sldId id="300" r:id="rId39"/>
    <p:sldId id="301" r:id="rId40"/>
    <p:sldId id="302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00"/>
    <a:srgbClr val="D3E33B"/>
    <a:srgbClr val="DD5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09659-9361-4BDA-9DDD-CCEFD9797A1B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5126E-B8F5-47CB-978A-A402B45260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775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5126E-B8F5-47CB-978A-A402B452601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977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5126E-B8F5-47CB-978A-A402B452601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95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5126E-B8F5-47CB-978A-A402B452601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308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5126E-B8F5-47CB-978A-A402B452601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394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5126E-B8F5-47CB-978A-A402B4526013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149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5126E-B8F5-47CB-978A-A402B4526013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900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5126E-B8F5-47CB-978A-A402B4526013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136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5126E-B8F5-47CB-978A-A402B4526013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630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046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001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528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240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777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476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82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73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8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255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863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82D05-E803-44D9-9C35-431402B1920A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BC87F-2CBF-441E-BF5C-6ED85D098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31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/index.php?title=%D0%A8%D0%B5%D0%BA%D0%B8-%D0%A5%D1%8C%D0%B5%D1%85&amp;action=edit&amp;redlink=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3577" y="181155"/>
            <a:ext cx="9506635" cy="5210354"/>
          </a:xfr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1003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Аргунский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заповедник находится в труднодоступной части республики его площадь составляет почти двести сорок  тысяч гектаров.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07835" y="5719312"/>
            <a:ext cx="5190226" cy="823822"/>
          </a:xfr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fontScale="92500" lnSpcReduction="20000"/>
          </a:bodyPr>
          <a:lstStyle/>
          <a:p>
            <a:pPr algn="r"/>
            <a:r>
              <a:rPr lang="ru-RU" b="1" dirty="0">
                <a:solidFill>
                  <a:schemeClr val="accent2"/>
                </a:solidFill>
              </a:rPr>
              <a:t>Автор презентации: </a:t>
            </a:r>
            <a:r>
              <a:rPr lang="ru-RU" b="1" dirty="0" err="1" smtClean="0">
                <a:solidFill>
                  <a:schemeClr val="accent2"/>
                </a:solidFill>
              </a:rPr>
              <a:t>Алхазова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 err="1">
                <a:solidFill>
                  <a:schemeClr val="accent2"/>
                </a:solidFill>
              </a:rPr>
              <a:t>Марха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  <a:r>
              <a:rPr lang="ru-RU" b="1" dirty="0" err="1">
                <a:solidFill>
                  <a:schemeClr val="accent2"/>
                </a:solidFill>
              </a:rPr>
              <a:t>Хамзатовна</a:t>
            </a:r>
            <a:r>
              <a:rPr lang="ru-RU" b="1" dirty="0">
                <a:solidFill>
                  <a:schemeClr val="accent2"/>
                </a:solidFill>
              </a:rPr>
              <a:t>, учитель русского языка и литературы.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51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60" y="284672"/>
            <a:ext cx="11792310" cy="635766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dirty="0"/>
          </a:p>
          <a:p>
            <a:r>
              <a:rPr lang="ru-RU" sz="3600" dirty="0"/>
              <a:t>Научно-популярный </a:t>
            </a:r>
            <a:r>
              <a:rPr lang="ru-RU" sz="3600" b="1" dirty="0"/>
              <a:t>стиль.</a:t>
            </a:r>
            <a:r>
              <a:rPr lang="ru-RU" sz="3600" b="1" i="1" dirty="0"/>
              <a:t> </a:t>
            </a:r>
            <a:endParaRPr lang="ru-RU" sz="3600" b="1" i="1" dirty="0" smtClean="0"/>
          </a:p>
          <a:p>
            <a:endParaRPr lang="ru-RU" sz="3600" dirty="0"/>
          </a:p>
          <a:p>
            <a:r>
              <a:rPr lang="ru-RU" sz="3600" b="1" i="1" dirty="0"/>
              <a:t>Жанр</a:t>
            </a:r>
            <a:r>
              <a:rPr lang="ru-RU" sz="3600" dirty="0"/>
              <a:t> - научно-популярная статья познавательного характера</a:t>
            </a:r>
            <a:r>
              <a:rPr lang="ru-RU" sz="3600" dirty="0" smtClean="0"/>
              <a:t>.</a:t>
            </a:r>
          </a:p>
          <a:p>
            <a:endParaRPr lang="ru-RU" sz="3600" dirty="0"/>
          </a:p>
          <a:p>
            <a:r>
              <a:rPr lang="ru-RU" sz="3600" b="1" i="1" dirty="0"/>
              <a:t>Форма речи</a:t>
            </a:r>
            <a:r>
              <a:rPr lang="ru-RU" sz="3600" b="1" dirty="0"/>
              <a:t>- </a:t>
            </a:r>
            <a:r>
              <a:rPr lang="ru-RU" sz="3600" dirty="0"/>
              <a:t>письменная, но с развитием средств массовой коммуникации, возрастает роль устной научной речи.</a:t>
            </a:r>
          </a:p>
          <a:p>
            <a:pPr marL="0" indent="0">
              <a:buNone/>
            </a:pPr>
            <a:endParaRPr lang="ru-RU" sz="36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112313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143" y="155275"/>
            <a:ext cx="11982091" cy="663371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(научно-популярный) стиль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 применения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наука, образование, техника.</a:t>
            </a:r>
          </a:p>
          <a:p>
            <a:pPr marL="0" indent="0">
              <a:buNone/>
            </a:pP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функции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сообщение о научных фактах, явлениях, воздействие на адресата с целью заинтересовать его тем или иным научным явлением, открытием. Текст может быть предназначен как специалистам в области описываемого явления, так и неспециалистам.</a:t>
            </a:r>
          </a:p>
          <a:p>
            <a:pPr marL="0" indent="0">
              <a:buNone/>
            </a:pP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Стилевые черты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научного текста характерны отвлечённость, обобщённость, логичность, точность, объективность, доказательность. Для научно-популярного текста — сдержанная эмоциональность, доступность в изложении.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8214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143" y="155275"/>
            <a:ext cx="11982091" cy="663371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b="1" dirty="0" smtClean="0"/>
              <a:t>Языковые </a:t>
            </a:r>
            <a:r>
              <a:rPr lang="ru-RU" sz="3600" b="1" dirty="0"/>
              <a:t>средства</a:t>
            </a:r>
            <a:endParaRPr lang="ru-RU" sz="3600" dirty="0"/>
          </a:p>
          <a:p>
            <a:pPr marL="0" indent="0">
              <a:buNone/>
            </a:pPr>
            <a:r>
              <a:rPr lang="ru-RU" sz="3600" b="1" i="1" dirty="0"/>
              <a:t>Лексические:</a:t>
            </a:r>
            <a:endParaRPr lang="ru-RU" sz="3600" b="1" dirty="0"/>
          </a:p>
          <a:p>
            <a:pPr marL="0" indent="0">
              <a:buNone/>
            </a:pPr>
            <a:r>
              <a:rPr lang="ru-RU" sz="3600" dirty="0"/>
              <a:t>— использование специальной научной терминологии;</a:t>
            </a:r>
          </a:p>
          <a:p>
            <a:pPr marL="0" indent="0">
              <a:buNone/>
            </a:pPr>
            <a:r>
              <a:rPr lang="ru-RU" sz="3600" dirty="0"/>
              <a:t>— частое использование терминов, книжных и лексически нейтральных слов;</a:t>
            </a:r>
          </a:p>
          <a:p>
            <a:pPr marL="0" indent="0">
              <a:buNone/>
            </a:pPr>
            <a:r>
              <a:rPr lang="ru-RU" sz="3600" dirty="0"/>
              <a:t>— отсутствие лексики разговорного или просторечного характера;</a:t>
            </a:r>
          </a:p>
          <a:p>
            <a:pPr marL="0" indent="0">
              <a:buNone/>
            </a:pPr>
            <a:r>
              <a:rPr lang="ru-RU" sz="3600" dirty="0"/>
              <a:t>— в научно-популярных текстах могут быть использованы оценочная лексика, аналогии, позволяющие просто и ясно излагать научные истины.</a:t>
            </a:r>
          </a:p>
          <a:p>
            <a:pPr marL="0" indent="0">
              <a:buNone/>
            </a:pPr>
            <a:r>
              <a:rPr lang="ru-RU" sz="3600" b="1" i="1" dirty="0"/>
              <a:t>Синтаксические средства:</a:t>
            </a:r>
            <a:endParaRPr lang="ru-RU" sz="3600" b="1" dirty="0"/>
          </a:p>
          <a:p>
            <a:pPr marL="0" indent="0">
              <a:buNone/>
            </a:pPr>
            <a:r>
              <a:rPr lang="ru-RU" sz="3600" dirty="0"/>
              <a:t>— использование обобщённо-личных и безличных предложений, сложных синтаксических конструкций. Простые осложненные предложения.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3241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143" y="155275"/>
            <a:ext cx="11982091" cy="663371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/>
              <a:t>Тема фрагмента статьи</a:t>
            </a:r>
            <a:r>
              <a:rPr lang="ru-RU" sz="3600" dirty="0"/>
              <a:t>: В тексте говорится об Аргунском музее-заповеднике.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  </a:t>
            </a:r>
            <a:r>
              <a:rPr lang="ru-RU" sz="3600" b="1" dirty="0"/>
              <a:t>Идея информативная</a:t>
            </a:r>
            <a:r>
              <a:rPr lang="ru-RU" sz="3600" dirty="0"/>
              <a:t>: описание музей- заповедник, показ его уникальности и ценности как исторического и культурного наследия федерального значения, сохранение от полного исчезновения редких видов фауны и флоры.   Скрытая идея: бережное отношение к историческим и культурным памятникам, любовь к природе родного края. Любовь к Родине начинается с любви к природе.</a:t>
            </a:r>
          </a:p>
          <a:p>
            <a:pPr marL="0" indent="0">
              <a:buNone/>
            </a:pPr>
            <a:r>
              <a:rPr lang="ru-RU" sz="3600" b="1" dirty="0" smtClean="0"/>
              <a:t>Тип </a:t>
            </a:r>
            <a:r>
              <a:rPr lang="ru-RU" sz="3600" b="1" dirty="0"/>
              <a:t>текста:</a:t>
            </a:r>
            <a:r>
              <a:rPr lang="ru-RU" sz="3600" dirty="0"/>
              <a:t> повествование с элементами описания.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5938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143" y="155275"/>
            <a:ext cx="11982091" cy="663371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8000" b="1" dirty="0" smtClean="0"/>
              <a:t>           </a:t>
            </a:r>
            <a:endParaRPr lang="ru-RU" sz="8000" b="1" dirty="0"/>
          </a:p>
          <a:p>
            <a:pPr marL="0" indent="0" algn="ctr">
              <a:buNone/>
            </a:pPr>
            <a:r>
              <a:rPr lang="ru-RU" sz="8000" b="1" dirty="0" err="1" smtClean="0"/>
              <a:t>Физминутка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54013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6158" y="405441"/>
            <a:ext cx="10265434" cy="563304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/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Проверка </a:t>
            </a:r>
            <a:r>
              <a:rPr lang="ru-RU" sz="4800" b="1" dirty="0">
                <a:solidFill>
                  <a:srgbClr val="FF0000"/>
                </a:solidFill>
              </a:rPr>
              <a:t>домашнего </a:t>
            </a:r>
            <a:r>
              <a:rPr lang="ru-RU" sz="4800" b="1" dirty="0" smtClean="0">
                <a:solidFill>
                  <a:srgbClr val="FF0000"/>
                </a:solidFill>
              </a:rPr>
              <a:t>задания</a:t>
            </a:r>
            <a:r>
              <a:rPr lang="ru-RU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(исследовательская работа)</a:t>
            </a:r>
            <a:endParaRPr lang="ru-RU" sz="4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Флора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фауна, гроты, склепы, балка, кавказский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тур.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110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177" y="313367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Карточка </a:t>
            </a:r>
            <a:r>
              <a:rPr lang="ru-RU" b="1" dirty="0"/>
              <a:t>№ 1</a:t>
            </a:r>
            <a:r>
              <a:rPr lang="ru-RU" dirty="0"/>
              <a:t>. Определите верное/неверное утверждение. (5 задание ОГЭ)</a:t>
            </a:r>
            <a:br>
              <a:rPr lang="ru-RU" dirty="0"/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177" y="1825625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b="1" i="1" u="sng" dirty="0"/>
              <a:t>Историко-архитектурный</a:t>
            </a:r>
            <a:r>
              <a:rPr lang="ru-RU" i="1" dirty="0"/>
              <a:t> – сложные прилагательные, образованные на основе равноправных прилагательных, между которыми можно поставить союз и, пишутся через дефис.</a:t>
            </a:r>
            <a:r>
              <a:rPr lang="ru-RU" b="1" i="1" dirty="0"/>
              <a:t> </a:t>
            </a:r>
            <a:endParaRPr lang="ru-RU" dirty="0"/>
          </a:p>
          <a:p>
            <a:r>
              <a:rPr lang="ru-RU" b="1" u="sng" dirty="0"/>
              <a:t>Расчлененные (долинами)</a:t>
            </a:r>
            <a:r>
              <a:rPr lang="ru-RU" dirty="0"/>
              <a:t> – </a:t>
            </a:r>
            <a:r>
              <a:rPr lang="ru-RU" i="1" dirty="0"/>
              <a:t>в имени прилагательном, образованном от глагола несовершенного вида, пишется НН. </a:t>
            </a:r>
            <a:endParaRPr lang="ru-RU" dirty="0"/>
          </a:p>
          <a:p>
            <a:r>
              <a:rPr lang="ru-RU" b="1" u="sng" dirty="0"/>
              <a:t>Площадь – </a:t>
            </a:r>
            <a:r>
              <a:rPr lang="ru-RU" i="1" dirty="0"/>
              <a:t>существительное 2-го склонения с нулевым окончание, на конце пишется мягкий знак. </a:t>
            </a:r>
            <a:endParaRPr lang="ru-RU" dirty="0"/>
          </a:p>
          <a:p>
            <a:r>
              <a:rPr lang="ru-RU" b="1" u="sng" dirty="0"/>
              <a:t>Труднодоступной </a:t>
            </a:r>
            <a:r>
              <a:rPr lang="ru-RU" b="1" dirty="0"/>
              <a:t>(части) - </a:t>
            </a:r>
            <a:r>
              <a:rPr lang="ru-RU" i="1" dirty="0"/>
              <a:t>сложные прилагательные, образованные на основе равноправных прилагательных, между которыми можно поставить союз и, пишутся через дефис.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28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177" y="313367"/>
            <a:ext cx="11036061" cy="129977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(</a:t>
            </a:r>
            <a:r>
              <a:rPr lang="ru-RU" b="1" i="1" dirty="0">
                <a:solidFill>
                  <a:srgbClr val="FF0000"/>
                </a:solidFill>
              </a:rPr>
              <a:t>Да, утверждение верное)</a:t>
            </a:r>
            <a:br>
              <a:rPr lang="ru-RU" b="1" i="1" dirty="0">
                <a:solidFill>
                  <a:srgbClr val="FF0000"/>
                </a:solidFill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177" y="1825625"/>
            <a:ext cx="11034623" cy="479946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600" b="1" i="1" u="sng" dirty="0"/>
              <a:t>Историко-архитектурный</a:t>
            </a:r>
            <a:r>
              <a:rPr lang="ru-RU" sz="3600" i="1" dirty="0"/>
              <a:t> – сложные прилагательные, образованные на основе равноправных прилагательных, между которыми можно поставить союз и, пишутся через дефис.</a:t>
            </a:r>
            <a:r>
              <a:rPr lang="ru-RU" sz="3600" b="1" i="1" dirty="0"/>
              <a:t> </a:t>
            </a:r>
            <a:endParaRPr lang="ru-RU" sz="3600" b="1" i="1" dirty="0" smtClean="0"/>
          </a:p>
          <a:p>
            <a:endParaRPr lang="ru-RU" sz="3600" b="1" i="1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3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177" y="313367"/>
            <a:ext cx="11036061" cy="129977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i="1" dirty="0" smtClean="0">
                <a:solidFill>
                  <a:srgbClr val="FF0000"/>
                </a:solidFill>
              </a:rPr>
              <a:t>(</a:t>
            </a:r>
            <a:r>
              <a:rPr lang="ru-RU" b="1" i="1" dirty="0">
                <a:solidFill>
                  <a:srgbClr val="FF0000"/>
                </a:solidFill>
              </a:rPr>
              <a:t>Нет, утверждение неверное, так как это причастие, а не прилагательное)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600" b="1" u="sng" dirty="0"/>
              <a:t>Расчлененные (долинами)</a:t>
            </a:r>
            <a:r>
              <a:rPr lang="ru-RU" sz="3600" dirty="0"/>
              <a:t> – </a:t>
            </a:r>
            <a:r>
              <a:rPr lang="ru-RU" sz="3600" i="1" dirty="0"/>
              <a:t>в имени прилагательном, образованном от глагола несовершенного вида, пишется НН. </a:t>
            </a:r>
            <a:endParaRPr lang="ru-RU" sz="3600" i="1" dirty="0" smtClean="0"/>
          </a:p>
          <a:p>
            <a:pPr marL="0" indent="0">
              <a:buNone/>
            </a:pPr>
            <a:endParaRPr lang="ru-RU" sz="3600" i="1" dirty="0" smtClean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85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177" y="313367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Нет, утверждение неверное, так как это существительное 3 склонения)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000" b="1" u="sng" dirty="0"/>
              <a:t>Площадь – </a:t>
            </a:r>
            <a:r>
              <a:rPr lang="ru-RU" sz="4000" i="1" dirty="0"/>
              <a:t>существительное 2-го склонения с нулевым окончание, на конце пишется мягкий знак. </a:t>
            </a:r>
            <a:endParaRPr lang="ru-RU" sz="4000" i="1" dirty="0" smtClean="0"/>
          </a:p>
          <a:p>
            <a:endParaRPr lang="ru-RU" sz="3600" b="1" i="1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693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6815" y="181154"/>
            <a:ext cx="11524891" cy="6426680"/>
          </a:xfr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1003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в этом предложении поставить знак препинания?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постановку запятой в этом предложении.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грамматическую основу.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предложение?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71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792" y="181155"/>
            <a:ext cx="11115855" cy="162289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i="1" dirty="0" smtClean="0">
                <a:solidFill>
                  <a:srgbClr val="FF0000"/>
                </a:solidFill>
              </a:rPr>
              <a:t>(</a:t>
            </a:r>
            <a:r>
              <a:rPr lang="ru-RU" sz="4000" b="1" i="1" dirty="0">
                <a:solidFill>
                  <a:srgbClr val="FF0000"/>
                </a:solidFill>
              </a:rPr>
              <a:t>Нет, утверждение неверное, так как оно образовано от словосочетания «трудный доступ» и пишется слитно)</a:t>
            </a: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3600" b="1" u="sng" dirty="0"/>
              <a:t>Труднодоступной </a:t>
            </a:r>
            <a:r>
              <a:rPr lang="ru-RU" sz="3600" b="1" dirty="0"/>
              <a:t>(части) - </a:t>
            </a:r>
            <a:r>
              <a:rPr lang="ru-RU" sz="3600" i="1" dirty="0"/>
              <a:t>сложные прилагательные, образованные на основе равноправных прилагательных, между которыми можно поставить союз и, пишутся через дефис. </a:t>
            </a:r>
            <a:endParaRPr lang="ru-RU" sz="3600" i="1" dirty="0" smtClean="0"/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67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177" y="313367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Совершенствование знаний, умений и навыков.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000" b="1" dirty="0" smtClean="0"/>
              <a:t>Найдите </a:t>
            </a:r>
            <a:r>
              <a:rPr lang="ru-RU" sz="4000" b="1" dirty="0"/>
              <a:t>в тексте </a:t>
            </a:r>
            <a:r>
              <a:rPr lang="ru-RU" sz="4000" b="1" dirty="0" smtClean="0"/>
              <a:t>бессоюзные </a:t>
            </a:r>
            <a:r>
              <a:rPr lang="ru-RU" sz="4000" b="1" dirty="0"/>
              <a:t>сложные </a:t>
            </a:r>
            <a:r>
              <a:rPr lang="ru-RU" sz="4000" b="1" dirty="0" smtClean="0"/>
              <a:t>предложения, </a:t>
            </a:r>
            <a:r>
              <a:rPr lang="ru-RU" sz="4000" b="1" dirty="0"/>
              <a:t>запишите их, постройте схемы, определите смысловые отношения между частями БСП.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95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Карточка № 2.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/>
              <a:t>Синтаксический анализ. (2 задание ОГЭ)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b="1" i="1" u="sng" dirty="0"/>
              <a:t>Предложение 3</a:t>
            </a:r>
            <a:r>
              <a:rPr lang="ru-RU" i="1" dirty="0"/>
              <a:t> – сложное предложение с бессоюзной связью. </a:t>
            </a:r>
            <a:endParaRPr lang="ru-RU" i="1" dirty="0" smtClean="0"/>
          </a:p>
          <a:p>
            <a:r>
              <a:rPr lang="ru-RU" b="1" i="1" u="sng" dirty="0" smtClean="0"/>
              <a:t>Предложение </a:t>
            </a:r>
            <a:r>
              <a:rPr lang="ru-RU" b="1" i="1" u="sng" dirty="0"/>
              <a:t>5</a:t>
            </a:r>
            <a:r>
              <a:rPr lang="ru-RU" i="1" dirty="0"/>
              <a:t> – простое предложение осложненное однородными членами. </a:t>
            </a:r>
            <a:endParaRPr lang="ru-RU" i="1" dirty="0" smtClean="0"/>
          </a:p>
          <a:p>
            <a:r>
              <a:rPr lang="ru-RU" b="1" i="1" dirty="0" smtClean="0"/>
              <a:t>Предложение </a:t>
            </a:r>
            <a:r>
              <a:rPr lang="ru-RU" b="1" i="1" dirty="0"/>
              <a:t>10</a:t>
            </a:r>
            <a:r>
              <a:rPr lang="ru-RU" i="1" dirty="0"/>
              <a:t> –сложное предложение с 2 грамматическими основами, связанными бессоюзной связью. </a:t>
            </a:r>
            <a:endParaRPr lang="ru-RU" i="1" dirty="0" smtClean="0"/>
          </a:p>
          <a:p>
            <a:r>
              <a:rPr lang="ru-RU" b="1" i="1" dirty="0" smtClean="0"/>
              <a:t>Предложение </a:t>
            </a:r>
            <a:r>
              <a:rPr lang="ru-RU" b="1" i="1" dirty="0"/>
              <a:t>12-</a:t>
            </a:r>
            <a:r>
              <a:rPr lang="ru-RU" i="1" dirty="0"/>
              <a:t> сложное предложение с придаточной определительной частью. </a:t>
            </a:r>
            <a:endParaRPr lang="ru-RU" i="1" dirty="0" smtClean="0"/>
          </a:p>
          <a:p>
            <a:r>
              <a:rPr lang="ru-RU" b="1" i="1" dirty="0" smtClean="0"/>
              <a:t>Предложение </a:t>
            </a:r>
            <a:r>
              <a:rPr lang="ru-RU" b="1" i="1" dirty="0"/>
              <a:t>13</a:t>
            </a:r>
            <a:r>
              <a:rPr lang="ru-RU" i="1" dirty="0"/>
              <a:t> – сложное предложение с бессоюзной связью. </a:t>
            </a:r>
            <a:endParaRPr lang="ru-RU" i="1" dirty="0" smtClean="0"/>
          </a:p>
          <a:p>
            <a:r>
              <a:rPr lang="ru-RU" b="1" i="1" dirty="0" smtClean="0"/>
              <a:t>Предложение </a:t>
            </a:r>
            <a:r>
              <a:rPr lang="ru-RU" b="1" i="1" dirty="0"/>
              <a:t>15</a:t>
            </a:r>
            <a:r>
              <a:rPr lang="ru-RU" i="1" dirty="0"/>
              <a:t> – сложное предложение с подчинительной связью и однородными членами. </a:t>
            </a:r>
            <a:r>
              <a:rPr lang="ru-RU" dirty="0"/>
              <a:t> 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707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u="sng" dirty="0"/>
              <a:t>Предложение 3</a:t>
            </a:r>
            <a:r>
              <a:rPr lang="ru-RU" i="1" dirty="0"/>
              <a:t> – сложное предложение с бессоюзной связью. </a:t>
            </a:r>
            <a:br>
              <a:rPr lang="ru-RU" i="1" dirty="0"/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endParaRPr lang="ru-RU" sz="3600" i="1" dirty="0" smtClean="0"/>
          </a:p>
          <a:p>
            <a:pPr marL="0" indent="0">
              <a:buNone/>
            </a:pPr>
            <a:r>
              <a:rPr lang="ru-RU" sz="3600" b="1" dirty="0"/>
              <a:t>Он находится в самой высокогорной и труднодоступной части республики, его площадь составляет почти 240 тысяч гектаров.</a:t>
            </a:r>
            <a:r>
              <a:rPr lang="ru-RU" sz="3600" dirty="0"/>
              <a:t> </a:t>
            </a:r>
            <a:endParaRPr lang="ru-RU" sz="3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33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i="1" dirty="0" smtClean="0">
                <a:solidFill>
                  <a:srgbClr val="FF0000"/>
                </a:solidFill>
              </a:rPr>
              <a:t>(</a:t>
            </a:r>
            <a:r>
              <a:rPr lang="ru-RU" i="1" dirty="0">
                <a:solidFill>
                  <a:srgbClr val="FF0000"/>
                </a:solidFill>
              </a:rPr>
              <a:t>Да, утверждение верное)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4000" b="1" i="1" u="sng" dirty="0"/>
              <a:t>Предложение 3</a:t>
            </a:r>
            <a:r>
              <a:rPr lang="ru-RU" sz="4000" i="1" dirty="0"/>
              <a:t> – сложное предложение с бессоюзной связью. </a:t>
            </a:r>
            <a:endParaRPr lang="ru-RU" sz="4000" i="1" dirty="0" smtClean="0"/>
          </a:p>
          <a:p>
            <a:r>
              <a:rPr lang="ru-RU" sz="4000" b="1" u="sng" dirty="0"/>
              <a:t>Он</a:t>
            </a:r>
            <a:r>
              <a:rPr lang="ru-RU" sz="4000" b="1" dirty="0"/>
              <a:t> </a:t>
            </a:r>
            <a:r>
              <a:rPr lang="ru-RU" sz="4000" b="1" u="dbl" dirty="0"/>
              <a:t>находится</a:t>
            </a:r>
            <a:r>
              <a:rPr lang="ru-RU" sz="4000" b="1" dirty="0"/>
              <a:t> в самой высокогорной и труднодоступной части республики, его </a:t>
            </a:r>
            <a:r>
              <a:rPr lang="ru-RU" sz="4000" b="1" u="sng" dirty="0"/>
              <a:t>площадь</a:t>
            </a:r>
            <a:r>
              <a:rPr lang="ru-RU" sz="4000" b="1" dirty="0"/>
              <a:t> </a:t>
            </a:r>
            <a:r>
              <a:rPr lang="ru-RU" sz="4000" b="1" u="dbl" dirty="0"/>
              <a:t>составляет</a:t>
            </a:r>
            <a:r>
              <a:rPr lang="ru-RU" sz="4000" b="1" dirty="0"/>
              <a:t> почти 240 тысяч гектаров.</a:t>
            </a:r>
            <a:r>
              <a:rPr lang="ru-RU" sz="4000" dirty="0"/>
              <a:t> </a:t>
            </a:r>
            <a:endParaRPr lang="ru-RU" sz="4000" i="1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89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/>
              <a:t>Предложение 5</a:t>
            </a:r>
            <a:r>
              <a:rPr lang="ru-RU" i="1" dirty="0"/>
              <a:t> – простое предложение осложненное однородными членами. </a:t>
            </a:r>
            <a:br>
              <a:rPr lang="ru-RU" i="1" dirty="0"/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endParaRPr lang="ru-RU" sz="3600" i="1" dirty="0" smtClean="0"/>
          </a:p>
          <a:p>
            <a:pPr marL="0" indent="0">
              <a:buNone/>
            </a:pPr>
            <a:r>
              <a:rPr lang="ru-RU" sz="3600" dirty="0" smtClean="0"/>
              <a:t>На </a:t>
            </a:r>
            <a:r>
              <a:rPr lang="ru-RU" sz="3600" dirty="0"/>
              <a:t>территории Аргунского музея-заповедника находится несколько тысяч памятников истории, культуры, археологии, архитектуры и природы, большинство из них относятся к памятникам федерального значения. </a:t>
            </a:r>
            <a:endParaRPr lang="ru-RU" sz="3600" i="1" u="sng" dirty="0"/>
          </a:p>
          <a:p>
            <a:endParaRPr lang="ru-RU" sz="4000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62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u="sng" dirty="0" smtClean="0">
                <a:solidFill>
                  <a:srgbClr val="FF0000"/>
                </a:solidFill>
              </a:rPr>
              <a:t>(</a:t>
            </a:r>
            <a:r>
              <a:rPr lang="ru-RU" b="1" i="1" u="sng" dirty="0">
                <a:solidFill>
                  <a:srgbClr val="FF0000"/>
                </a:solidFill>
              </a:rPr>
              <a:t>Нет, оно бессоюзное сложное)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4000" b="1" i="1" dirty="0" smtClean="0"/>
              <a:t>Предложение </a:t>
            </a:r>
            <a:r>
              <a:rPr lang="ru-RU" sz="4000" b="1" i="1" dirty="0"/>
              <a:t>5</a:t>
            </a:r>
            <a:r>
              <a:rPr lang="ru-RU" sz="4000" i="1" dirty="0"/>
              <a:t> – простое предложение осложненное однородными членами. </a:t>
            </a:r>
            <a:endParaRPr lang="ru-RU" sz="4000" i="1" dirty="0" smtClean="0"/>
          </a:p>
          <a:p>
            <a:r>
              <a:rPr lang="ru-RU" sz="4000" dirty="0" smtClean="0"/>
              <a:t>На </a:t>
            </a:r>
            <a:r>
              <a:rPr lang="ru-RU" sz="4000" dirty="0"/>
              <a:t>территории Аргунского музея-заповедника </a:t>
            </a:r>
            <a:r>
              <a:rPr lang="ru-RU" sz="4000" b="1" u="dbl" dirty="0"/>
              <a:t>находится</a:t>
            </a:r>
            <a:r>
              <a:rPr lang="ru-RU" sz="4000" b="1" dirty="0"/>
              <a:t> </a:t>
            </a:r>
            <a:r>
              <a:rPr lang="ru-RU" sz="4000" b="1" u="sng" dirty="0"/>
              <a:t>несколько тысяч памятников</a:t>
            </a:r>
            <a:r>
              <a:rPr lang="ru-RU" sz="4000" dirty="0"/>
              <a:t> </a:t>
            </a:r>
            <a:r>
              <a:rPr lang="ru-RU" sz="4000" u="dotted" dirty="0"/>
              <a:t>истории, культуры, археологии, архитектуры и природы</a:t>
            </a:r>
            <a:r>
              <a:rPr lang="ru-RU" sz="4000" dirty="0"/>
              <a:t>, </a:t>
            </a:r>
            <a:r>
              <a:rPr lang="ru-RU" sz="4000" b="1" u="sng" dirty="0"/>
              <a:t>большинство</a:t>
            </a:r>
            <a:r>
              <a:rPr lang="ru-RU" sz="4000" dirty="0"/>
              <a:t> из них </a:t>
            </a:r>
            <a:r>
              <a:rPr lang="ru-RU" sz="4000" b="1" u="dbl" dirty="0"/>
              <a:t>относятся</a:t>
            </a:r>
            <a:r>
              <a:rPr lang="ru-RU" sz="4000" dirty="0"/>
              <a:t> к памятникам федерального значения. </a:t>
            </a:r>
            <a:endParaRPr lang="ru-RU" sz="4000" i="1" u="sng" dirty="0"/>
          </a:p>
          <a:p>
            <a:endParaRPr lang="ru-RU" sz="4000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67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605" y="340563"/>
            <a:ext cx="10991603" cy="150549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Предложение </a:t>
            </a:r>
            <a:r>
              <a:rPr lang="ru-RU" b="1" i="1" dirty="0"/>
              <a:t>10</a:t>
            </a:r>
            <a:r>
              <a:rPr lang="ru-RU" i="1" dirty="0"/>
              <a:t> –сложное предложение с 2 грамматическими основами, связанными бессоюзной связью. </a:t>
            </a:r>
            <a:br>
              <a:rPr lang="ru-RU" i="1" dirty="0"/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6096" y="1998153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4000" dirty="0" smtClean="0"/>
              <a:t>Богат </a:t>
            </a:r>
            <a:r>
              <a:rPr lang="ru-RU" sz="4000" dirty="0"/>
              <a:t>и разнообразен животный мир гор, самым высокогорным животным, обитающим в горах заповедника, является кавказский тур. </a:t>
            </a:r>
            <a:endParaRPr lang="ru-RU" sz="4000" i="1" dirty="0" smtClean="0"/>
          </a:p>
          <a:p>
            <a:endParaRPr lang="ru-RU" sz="4000" i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38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(</a:t>
            </a:r>
            <a:r>
              <a:rPr lang="ru-RU" b="1" i="1" dirty="0">
                <a:solidFill>
                  <a:srgbClr val="FF0000"/>
                </a:solidFill>
              </a:rPr>
              <a:t>Да, утверждение верное)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4000" b="1" i="1" dirty="0" smtClean="0"/>
              <a:t>Предложение </a:t>
            </a:r>
            <a:r>
              <a:rPr lang="ru-RU" sz="4000" b="1" i="1" dirty="0"/>
              <a:t>10</a:t>
            </a:r>
            <a:r>
              <a:rPr lang="ru-RU" sz="4000" i="1" dirty="0"/>
              <a:t> –сложное предложение с 2 грамматическими основами, связанными бессоюзной связью. </a:t>
            </a:r>
            <a:endParaRPr lang="ru-RU" sz="4000" i="1" dirty="0" smtClean="0"/>
          </a:p>
          <a:p>
            <a:r>
              <a:rPr lang="ru-RU" sz="4000" b="1" u="dbl" dirty="0"/>
              <a:t>Богат</a:t>
            </a:r>
            <a:r>
              <a:rPr lang="ru-RU" sz="4000" b="1" dirty="0"/>
              <a:t> и </a:t>
            </a:r>
            <a:r>
              <a:rPr lang="ru-RU" sz="4000" b="1" u="dbl" dirty="0"/>
              <a:t>разнообразен</a:t>
            </a:r>
            <a:r>
              <a:rPr lang="ru-RU" sz="4000" b="1" dirty="0"/>
              <a:t> </a:t>
            </a:r>
            <a:r>
              <a:rPr lang="ru-RU" sz="4000" b="1" u="sng" dirty="0"/>
              <a:t>животный мир</a:t>
            </a:r>
            <a:r>
              <a:rPr lang="ru-RU" sz="4000" b="1" dirty="0"/>
              <a:t> </a:t>
            </a:r>
            <a:r>
              <a:rPr lang="ru-RU" sz="4000" dirty="0"/>
              <a:t>гор, самым высокогорным </a:t>
            </a:r>
            <a:r>
              <a:rPr lang="ru-RU" sz="4000" b="1" u="dbl" dirty="0"/>
              <a:t>животным</a:t>
            </a:r>
            <a:r>
              <a:rPr lang="ru-RU" sz="4000" dirty="0"/>
              <a:t>, обитающим в горах заповедника, </a:t>
            </a:r>
            <a:r>
              <a:rPr lang="ru-RU" sz="4000" b="1" u="dbl" dirty="0"/>
              <a:t>является</a:t>
            </a:r>
            <a:r>
              <a:rPr lang="ru-RU" sz="4000" dirty="0"/>
              <a:t> кавказский </a:t>
            </a:r>
            <a:r>
              <a:rPr lang="ru-RU" sz="4000" b="1" u="sng" dirty="0"/>
              <a:t>тур</a:t>
            </a:r>
            <a:r>
              <a:rPr lang="ru-RU" sz="4000" dirty="0"/>
              <a:t>. </a:t>
            </a:r>
            <a:endParaRPr lang="ru-RU" sz="4000" i="1" dirty="0"/>
          </a:p>
          <a:p>
            <a:r>
              <a:rPr lang="ru-RU" sz="3600" i="1" dirty="0">
                <a:solidFill>
                  <a:srgbClr val="FF0000"/>
                </a:solidFill>
              </a:rPr>
              <a:t>(Да, утверждение верное)</a:t>
            </a:r>
            <a:endParaRPr lang="ru-RU" sz="36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348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i="1" dirty="0" smtClean="0"/>
              <a:t>Предложение </a:t>
            </a:r>
            <a:r>
              <a:rPr lang="ru-RU" b="1" i="1" dirty="0"/>
              <a:t>12-</a:t>
            </a:r>
            <a:r>
              <a:rPr lang="ru-RU" i="1" dirty="0"/>
              <a:t> сложное предложение с придаточной определительной частью. </a:t>
            </a:r>
            <a:br>
              <a:rPr lang="ru-RU" i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4000" i="1" dirty="0" smtClean="0"/>
              <a:t>В </a:t>
            </a:r>
            <a:r>
              <a:rPr lang="ru-RU" sz="4000" i="1" dirty="0"/>
              <a:t>горных ущельях много диких кабанов, которые в зимнее время в поисках пищи заходят на окраины селений.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16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3577" y="181155"/>
            <a:ext cx="9506635" cy="5210354"/>
          </a:xfr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1003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err="1"/>
              <a:t>Аргунский</a:t>
            </a:r>
            <a:r>
              <a:rPr lang="ru-RU" b="1" i="1" dirty="0"/>
              <a:t> </a:t>
            </a:r>
            <a:r>
              <a:rPr lang="ru-RU" b="1" i="1" u="sng" dirty="0">
                <a:solidFill>
                  <a:srgbClr val="FF0000"/>
                </a:solidFill>
              </a:rPr>
              <a:t>заповедник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u="dbl" dirty="0">
                <a:solidFill>
                  <a:srgbClr val="FF0000"/>
                </a:solidFill>
              </a:rPr>
              <a:t>находится</a:t>
            </a:r>
            <a:r>
              <a:rPr lang="ru-RU" b="1" i="1" dirty="0"/>
              <a:t> в труднодоступной части </a:t>
            </a:r>
            <a:r>
              <a:rPr lang="ru-RU" b="1" i="1" dirty="0" smtClean="0"/>
              <a:t>республики</a:t>
            </a:r>
            <a:r>
              <a:rPr lang="ru-RU" b="1" i="1" dirty="0" smtClean="0">
                <a:solidFill>
                  <a:srgbClr val="FF0000"/>
                </a:solidFill>
              </a:rPr>
              <a:t>,</a:t>
            </a:r>
            <a:r>
              <a:rPr lang="ru-RU" b="1" i="1" dirty="0" smtClean="0"/>
              <a:t> </a:t>
            </a:r>
            <a:r>
              <a:rPr lang="ru-RU" b="1" i="1" dirty="0"/>
              <a:t>его </a:t>
            </a:r>
            <a:r>
              <a:rPr lang="ru-RU" b="1" i="1" u="sng" dirty="0">
                <a:solidFill>
                  <a:srgbClr val="FF0000"/>
                </a:solidFill>
              </a:rPr>
              <a:t>площадь </a:t>
            </a:r>
            <a:r>
              <a:rPr lang="ru-RU" b="1" i="1" u="dbl" dirty="0">
                <a:solidFill>
                  <a:srgbClr val="FF0000"/>
                </a:solidFill>
              </a:rPr>
              <a:t>составляет</a:t>
            </a:r>
            <a:r>
              <a:rPr lang="ru-RU" b="1" i="1" dirty="0"/>
              <a:t> почти двести сорок  тысяч гектаров</a:t>
            </a:r>
            <a:r>
              <a:rPr lang="ru-RU" b="1" i="1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07835" y="5719312"/>
            <a:ext cx="5190226" cy="823822"/>
          </a:xfrm>
          <a:solidFill>
            <a:schemeClr val="accent2">
              <a:lumMod val="20000"/>
              <a:lumOff val="80000"/>
            </a:schemeClr>
          </a:soli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БСП </a:t>
            </a:r>
            <a:r>
              <a:rPr lang="en-US" sz="6000" dirty="0" smtClean="0">
                <a:solidFill>
                  <a:srgbClr val="FF0000"/>
                </a:solidFill>
              </a:rPr>
              <a:t>	[-=]</a:t>
            </a:r>
            <a:r>
              <a:rPr lang="ru-RU" sz="6000" dirty="0" smtClean="0">
                <a:solidFill>
                  <a:srgbClr val="FF0000"/>
                </a:solidFill>
              </a:rPr>
              <a:t>,</a:t>
            </a:r>
            <a:r>
              <a:rPr lang="en-US" sz="6000" dirty="0" smtClean="0">
                <a:solidFill>
                  <a:srgbClr val="FF0000"/>
                </a:solidFill>
              </a:rPr>
              <a:t>[-=]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7245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i="1" dirty="0">
                <a:solidFill>
                  <a:srgbClr val="FF0000"/>
                </a:solidFill>
              </a:rPr>
              <a:t>(Да, утверждение верное)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4000" b="1" i="1" dirty="0"/>
              <a:t>Предложение 12-</a:t>
            </a:r>
            <a:r>
              <a:rPr lang="ru-RU" sz="4000" i="1" dirty="0"/>
              <a:t> сложное предложение с придаточной определительной частью. </a:t>
            </a:r>
            <a:endParaRPr lang="ru-RU" sz="4000" i="1" dirty="0" smtClean="0"/>
          </a:p>
          <a:p>
            <a:pPr marL="0" indent="0">
              <a:buNone/>
            </a:pPr>
            <a:r>
              <a:rPr lang="ru-RU" sz="4000" i="1" dirty="0" smtClean="0"/>
              <a:t>В горных ущельях много диких кабанов, </a:t>
            </a:r>
            <a:r>
              <a:rPr lang="ru-RU" sz="4000" b="1" i="1" dirty="0" smtClean="0"/>
              <a:t>которые</a:t>
            </a:r>
            <a:r>
              <a:rPr lang="ru-RU" sz="4000" i="1" dirty="0" smtClean="0"/>
              <a:t> в зимнее время в поисках пищи заходят на окраины селений.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25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Предложение </a:t>
            </a:r>
            <a:r>
              <a:rPr lang="ru-RU" b="1" i="1" dirty="0"/>
              <a:t>13</a:t>
            </a:r>
            <a:r>
              <a:rPr lang="ru-RU" i="1" dirty="0"/>
              <a:t> – сложное предложение с бессоюзной связью. </a:t>
            </a:r>
            <a:br>
              <a:rPr lang="ru-RU" i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4000" b="1" i="1" dirty="0"/>
              <a:t>Предложение 13</a:t>
            </a:r>
            <a:r>
              <a:rPr lang="ru-RU" sz="4000" i="1" dirty="0"/>
              <a:t> – сложное предложение с бессоюзной связью. </a:t>
            </a:r>
            <a:endParaRPr lang="ru-RU" sz="4000" i="1" dirty="0" smtClean="0"/>
          </a:p>
          <a:p>
            <a:r>
              <a:rPr lang="ru-RU" sz="4000" i="1" dirty="0"/>
              <a:t>В глухих балках живет дикий лесной кот, который выходит на охоту в ночное время.</a:t>
            </a:r>
            <a:r>
              <a:rPr lang="ru-RU" sz="4000" dirty="0"/>
              <a:t> </a:t>
            </a:r>
            <a:endParaRPr lang="ru-RU" sz="4000" i="1" dirty="0" smtClean="0"/>
          </a:p>
          <a:p>
            <a:endParaRPr lang="ru-RU" sz="4000" i="1" dirty="0">
              <a:solidFill>
                <a:srgbClr val="FF0000"/>
              </a:solidFill>
            </a:endParaRPr>
          </a:p>
          <a:p>
            <a:endParaRPr lang="ru-RU" sz="4000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37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(</a:t>
            </a:r>
            <a:r>
              <a:rPr lang="ru-RU" b="1" i="1" dirty="0">
                <a:solidFill>
                  <a:srgbClr val="FF0000"/>
                </a:solidFill>
              </a:rPr>
              <a:t>Нет, там подчинительная связь)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4000" b="1" i="1" dirty="0"/>
              <a:t>Предложение 13</a:t>
            </a:r>
            <a:r>
              <a:rPr lang="ru-RU" sz="4000" i="1" dirty="0"/>
              <a:t> – сложное предложение с бессоюзной связью. </a:t>
            </a:r>
            <a:endParaRPr lang="ru-RU" sz="4000" i="1" dirty="0" smtClean="0"/>
          </a:p>
          <a:p>
            <a:pPr marL="0" indent="0">
              <a:buNone/>
            </a:pPr>
            <a:r>
              <a:rPr lang="ru-RU" sz="4000" i="1" dirty="0"/>
              <a:t>В глухих балках </a:t>
            </a:r>
            <a:r>
              <a:rPr lang="ru-RU" sz="4000" b="1" i="1" u="dbl" dirty="0"/>
              <a:t>живет</a:t>
            </a:r>
            <a:r>
              <a:rPr lang="ru-RU" sz="4000" i="1" dirty="0"/>
              <a:t> дикий </a:t>
            </a:r>
            <a:r>
              <a:rPr lang="ru-RU" sz="4000" b="1" i="1" u="sng" dirty="0"/>
              <a:t>лесной кот</a:t>
            </a:r>
            <a:r>
              <a:rPr lang="ru-RU" sz="4000" i="1" dirty="0"/>
              <a:t>, </a:t>
            </a:r>
            <a:r>
              <a:rPr lang="ru-RU" sz="4000" b="1" i="1" u="sng" dirty="0"/>
              <a:t>который</a:t>
            </a:r>
            <a:r>
              <a:rPr lang="ru-RU" sz="4000" i="1" u="sng" dirty="0"/>
              <a:t> </a:t>
            </a:r>
            <a:r>
              <a:rPr lang="ru-RU" sz="4000" b="1" i="1" u="dbl" dirty="0"/>
              <a:t>выходит</a:t>
            </a:r>
            <a:r>
              <a:rPr lang="ru-RU" sz="4000" i="1" dirty="0"/>
              <a:t> на охоту в ночное время.</a:t>
            </a:r>
            <a:endParaRPr lang="ru-RU" sz="40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000" i="1" dirty="0" smtClean="0">
                <a:solidFill>
                  <a:srgbClr val="FF0000"/>
                </a:solidFill>
              </a:rPr>
              <a:t>(Нет, там подчинительная связь)</a:t>
            </a:r>
            <a:endParaRPr lang="ru-RU" sz="4000" dirty="0" smtClean="0">
              <a:solidFill>
                <a:srgbClr val="FF0000"/>
              </a:solidFill>
            </a:endParaRPr>
          </a:p>
          <a:p>
            <a:endParaRPr lang="ru-RU" sz="4000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22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5"/>
            <a:ext cx="11033905" cy="188636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Предложение </a:t>
            </a:r>
            <a:r>
              <a:rPr lang="ru-RU" b="1" i="1" dirty="0"/>
              <a:t>15</a:t>
            </a:r>
            <a:r>
              <a:rPr lang="ru-RU" i="1" dirty="0"/>
              <a:t> – сложное предложение с подчинительной связью и однородными членами. </a:t>
            </a:r>
            <a:br>
              <a:rPr lang="ru-RU" i="1" dirty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2308324"/>
            <a:ext cx="11034623" cy="435126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4000" b="1" i="1" dirty="0"/>
              <a:t>Предложение 15</a:t>
            </a:r>
            <a:r>
              <a:rPr lang="ru-RU" sz="4000" i="1" dirty="0"/>
              <a:t> – сложное предложение с подчинительной связью и однородными членами. </a:t>
            </a:r>
            <a:endParaRPr lang="ru-RU" sz="4000" i="1" dirty="0" smtClean="0"/>
          </a:p>
          <a:p>
            <a:pPr marL="0" indent="0">
              <a:buNone/>
            </a:pPr>
            <a:r>
              <a:rPr lang="ru-RU" sz="4000" dirty="0" smtClean="0"/>
              <a:t> </a:t>
            </a:r>
            <a:r>
              <a:rPr lang="ru-RU" sz="4000" dirty="0"/>
              <a:t>Разнообразен мир птиц горных лесов и склонов: высоко в горах можно увидеть и орла, и сокола, и ястреба, и грифов. </a:t>
            </a:r>
            <a:endParaRPr lang="ru-RU" sz="4000" i="1" dirty="0" smtClean="0"/>
          </a:p>
          <a:p>
            <a:endParaRPr lang="ru-RU" sz="4000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616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95" y="339246"/>
            <a:ext cx="11036061" cy="129977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(</a:t>
            </a:r>
            <a:r>
              <a:rPr lang="ru-RU" b="1" i="1" dirty="0">
                <a:solidFill>
                  <a:srgbClr val="FF0000"/>
                </a:solidFill>
              </a:rPr>
              <a:t>Нет, там </a:t>
            </a:r>
            <a:r>
              <a:rPr lang="ru-RU" b="1" dirty="0">
                <a:solidFill>
                  <a:srgbClr val="FF0000"/>
                </a:solidFill>
              </a:rPr>
              <a:t>бессоюзная</a:t>
            </a:r>
            <a:r>
              <a:rPr lang="ru-RU" b="1" i="1" dirty="0">
                <a:solidFill>
                  <a:srgbClr val="FF0000"/>
                </a:solidFill>
              </a:rPr>
              <a:t> связь)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79" y="0"/>
            <a:ext cx="11209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895" y="1860130"/>
            <a:ext cx="11034623" cy="4799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4000" b="1" u="dbl" dirty="0" smtClean="0">
                <a:solidFill>
                  <a:srgbClr val="FF0000"/>
                </a:solidFill>
              </a:rPr>
              <a:t>Разнообразен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b="1" u="sng" dirty="0">
                <a:solidFill>
                  <a:srgbClr val="FF0000"/>
                </a:solidFill>
              </a:rPr>
              <a:t>мир птиц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/>
              <a:t>горных лесов и склонов: высоко в горах </a:t>
            </a:r>
            <a:r>
              <a:rPr lang="ru-RU" sz="4000" b="1" u="dbl" dirty="0">
                <a:solidFill>
                  <a:srgbClr val="FF0000"/>
                </a:solidFill>
              </a:rPr>
              <a:t>можно увидеть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/>
              <a:t>и </a:t>
            </a:r>
            <a:r>
              <a:rPr lang="ru-RU" sz="4000" u="dash" dirty="0"/>
              <a:t>орла, и сокола, и ястреба, и грифов</a:t>
            </a:r>
            <a:r>
              <a:rPr lang="ru-RU" sz="4000" dirty="0"/>
              <a:t>. </a:t>
            </a:r>
            <a:endParaRPr lang="ru-RU" sz="4000" dirty="0" smtClean="0"/>
          </a:p>
          <a:p>
            <a:pPr marL="0" indent="0">
              <a:buNone/>
            </a:pPr>
            <a:r>
              <a:rPr lang="ru-RU" sz="4000" i="1" dirty="0" smtClean="0">
                <a:solidFill>
                  <a:srgbClr val="FF0000"/>
                </a:solidFill>
              </a:rPr>
              <a:t>(</a:t>
            </a:r>
            <a:r>
              <a:rPr lang="ru-RU" sz="4000" i="1" dirty="0">
                <a:solidFill>
                  <a:srgbClr val="FF0000"/>
                </a:solidFill>
              </a:rPr>
              <a:t>Н</a:t>
            </a:r>
            <a:r>
              <a:rPr lang="ru-RU" sz="4000" i="1" dirty="0" smtClean="0">
                <a:solidFill>
                  <a:srgbClr val="FF0000"/>
                </a:solidFill>
              </a:rPr>
              <a:t>ет</a:t>
            </a:r>
            <a:r>
              <a:rPr lang="ru-RU" sz="4000" i="1" dirty="0">
                <a:solidFill>
                  <a:srgbClr val="FF0000"/>
                </a:solidFill>
              </a:rPr>
              <a:t>, там </a:t>
            </a:r>
            <a:r>
              <a:rPr lang="ru-RU" sz="4000" dirty="0">
                <a:solidFill>
                  <a:srgbClr val="FF0000"/>
                </a:solidFill>
              </a:rPr>
              <a:t>бессоюзная</a:t>
            </a:r>
            <a:r>
              <a:rPr lang="ru-RU" sz="4000" i="1" dirty="0">
                <a:solidFill>
                  <a:srgbClr val="FF0000"/>
                </a:solidFill>
              </a:rPr>
              <a:t> связь)</a:t>
            </a:r>
            <a:endParaRPr lang="ru-RU" sz="4000" dirty="0">
              <a:solidFill>
                <a:srgbClr val="FF0000"/>
              </a:solidFill>
            </a:endParaRPr>
          </a:p>
          <a:p>
            <a:endParaRPr lang="ru-RU" sz="4000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02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Учитель и ученик — друзья или враги? | Хакнем Школа | Яндекс Дзен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2131"/>
            <a:ext cx="12297878" cy="75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25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нсультация для родителей младшей группы (2 - 3 года) общеразвивающей  направленност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6664" y="1125224"/>
            <a:ext cx="4462732" cy="392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828" y="1216325"/>
            <a:ext cx="6409425" cy="383012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/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</a:b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/>
            </a:r>
            <a:b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/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урока.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Ребята, после чтения текста, какой вывод мы можем сделать? Составьте БСП с тире и сделайте схему.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90168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этих слов БСП, расставьте знаки препинания и сделайте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схему.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ru-RU" i="1" dirty="0" smtClean="0"/>
          </a:p>
          <a:p>
            <a:pPr marL="0" indent="0">
              <a:buNone/>
            </a:pPr>
            <a:r>
              <a:rPr lang="ru-RU" i="1" dirty="0" err="1" smtClean="0"/>
              <a:t>Аргунский</a:t>
            </a:r>
            <a:r>
              <a:rPr lang="ru-RU" i="1" dirty="0" smtClean="0"/>
              <a:t> заповедник,</a:t>
            </a:r>
          </a:p>
          <a:p>
            <a:pPr marL="0" indent="0">
              <a:buNone/>
            </a:pPr>
            <a:r>
              <a:rPr lang="ru-RU" i="1" dirty="0" smtClean="0"/>
              <a:t>беречь </a:t>
            </a:r>
            <a:r>
              <a:rPr lang="ru-RU" i="1" dirty="0"/>
              <a:t>и любить </a:t>
            </a:r>
            <a:r>
              <a:rPr lang="ru-RU" i="1" dirty="0" smtClean="0"/>
              <a:t>природу,</a:t>
            </a:r>
          </a:p>
          <a:p>
            <a:pPr marL="0" indent="0">
              <a:buNone/>
            </a:pPr>
            <a:r>
              <a:rPr lang="ru-RU" i="1" dirty="0" smtClean="0"/>
              <a:t>мы должны,</a:t>
            </a:r>
          </a:p>
          <a:p>
            <a:pPr marL="0" indent="0">
              <a:buNone/>
            </a:pPr>
            <a:r>
              <a:rPr lang="ru-RU" i="1" dirty="0"/>
              <a:t>д</a:t>
            </a:r>
            <a:r>
              <a:rPr lang="ru-RU" i="1" dirty="0" smtClean="0"/>
              <a:t>остояние,</a:t>
            </a:r>
          </a:p>
          <a:p>
            <a:pPr marL="0" indent="0">
              <a:buNone/>
            </a:pPr>
            <a:r>
              <a:rPr lang="ru-RU" i="1" dirty="0" smtClean="0"/>
              <a:t>и,</a:t>
            </a:r>
          </a:p>
          <a:p>
            <a:pPr marL="0" indent="0">
              <a:buNone/>
            </a:pPr>
            <a:r>
              <a:rPr lang="ru-RU" i="1" dirty="0" smtClean="0"/>
              <a:t>свою историю,</a:t>
            </a:r>
          </a:p>
          <a:p>
            <a:pPr marL="0" indent="0">
              <a:buNone/>
            </a:pPr>
            <a:r>
              <a:rPr lang="ru-RU" i="1" dirty="0" smtClean="0"/>
              <a:t>нашей Чеченской Республики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44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60" y="365125"/>
            <a:ext cx="11757804" cy="13255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этих БСП, поставьте знаки препинания и сделайте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схему.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60" y="1825624"/>
            <a:ext cx="11757804" cy="485984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i="1" dirty="0" err="1"/>
              <a:t>Аргунский</a:t>
            </a:r>
            <a:r>
              <a:rPr lang="ru-RU" sz="3600" i="1" dirty="0"/>
              <a:t> заповедник - достояние нашей Чеченской Республики – мы должны беречь и любить свою историю и природу. </a:t>
            </a:r>
            <a:endParaRPr lang="ru-RU" sz="3600" i="1" dirty="0" smtClean="0"/>
          </a:p>
          <a:p>
            <a:pPr marL="0" indent="0">
              <a:buNone/>
            </a:pPr>
            <a:r>
              <a:rPr lang="ru-RU" sz="3600" i="1" dirty="0" smtClean="0"/>
              <a:t>БСП [-=]-[-=].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i="1" dirty="0" err="1"/>
              <a:t>Аргунский</a:t>
            </a:r>
            <a:r>
              <a:rPr lang="ru-RU" sz="3600" i="1" dirty="0"/>
              <a:t> заповедник - достояние нашей Чеченской Республики, так что мы должны беречь и любить свою историю и природу. </a:t>
            </a:r>
            <a:endParaRPr lang="ru-RU" sz="3600" i="1" dirty="0" smtClean="0"/>
          </a:p>
          <a:p>
            <a:pPr marL="0" indent="0">
              <a:buNone/>
            </a:pPr>
            <a:r>
              <a:rPr lang="ru-RU" sz="3600" i="1" dirty="0" smtClean="0"/>
              <a:t>СПП </a:t>
            </a:r>
            <a:r>
              <a:rPr lang="ru-RU" sz="3600" i="1" dirty="0"/>
              <a:t>[-=], (так что -=).</a:t>
            </a:r>
            <a:endParaRPr lang="ru-RU" sz="3600" dirty="0"/>
          </a:p>
          <a:p>
            <a:r>
              <a:rPr lang="ru-RU" i="1" dirty="0"/>
              <a:t> </a:t>
            </a:r>
            <a:endParaRPr lang="ru-RU" dirty="0"/>
          </a:p>
          <a:p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194088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60" y="365125"/>
            <a:ext cx="11757804" cy="13255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/>
              <a:t>Рефлексия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60" y="1825624"/>
            <a:ext cx="11757804" cy="485984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400" dirty="0" smtClean="0"/>
              <a:t>сегодня </a:t>
            </a:r>
            <a:r>
              <a:rPr lang="ru-RU" sz="4400" dirty="0"/>
              <a:t>я узнал…</a:t>
            </a:r>
          </a:p>
          <a:p>
            <a:r>
              <a:rPr lang="ru-RU" sz="4400" dirty="0"/>
              <a:t>было интересно…</a:t>
            </a:r>
          </a:p>
          <a:p>
            <a:r>
              <a:rPr lang="ru-RU" sz="4400" dirty="0"/>
              <a:t>было трудно…</a:t>
            </a:r>
          </a:p>
          <a:p>
            <a:r>
              <a:rPr lang="ru-RU" sz="4400" dirty="0"/>
              <a:t>я выполнял …</a:t>
            </a:r>
          </a:p>
          <a:p>
            <a:r>
              <a:rPr lang="ru-RU" sz="4400" dirty="0"/>
              <a:t>я понял, что…</a:t>
            </a:r>
          </a:p>
          <a:p>
            <a:endParaRPr lang="ru-RU" dirty="0"/>
          </a:p>
          <a:p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38328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Тема урока: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Бессоюзные 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предложения. Знаки препинания в бессоюзном сложном предложении.</a:t>
            </a:r>
          </a:p>
          <a:p>
            <a:pPr algn="ctr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09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60" y="365125"/>
            <a:ext cx="11757804" cy="13255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</a:t>
            </a:r>
            <a:r>
              <a:rPr lang="ru-RU" sz="4800" b="1" dirty="0" smtClean="0"/>
              <a:t>омашнее </a:t>
            </a:r>
            <a:r>
              <a:rPr lang="ru-RU" sz="4800" b="1" dirty="0"/>
              <a:t>задание</a:t>
            </a:r>
            <a:r>
              <a:rPr lang="ru-RU" sz="4800" dirty="0"/>
              <a:t> </a:t>
            </a:r>
            <a:br>
              <a:rPr lang="ru-RU" sz="4800" dirty="0"/>
            </a:br>
            <a:r>
              <a:rPr lang="ru-RU" dirty="0"/>
              <a:t/>
            </a:r>
            <a:br>
              <a:rPr lang="ru-RU" dirty="0"/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60" y="1759699"/>
            <a:ext cx="11757804" cy="485984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sz="4000" b="1" dirty="0" smtClean="0"/>
              <a:t>§ </a:t>
            </a:r>
            <a:r>
              <a:rPr lang="ru-RU" sz="4000" b="1" dirty="0"/>
              <a:t>28; Выписать из художественной литературы по одному предложению на каждый случай постановки знаков препинания в </a:t>
            </a:r>
            <a:r>
              <a:rPr lang="ru-RU" sz="4000" b="1" dirty="0" smtClean="0"/>
              <a:t>БСП, пользуясь помощником-подсказкой.  </a:t>
            </a:r>
            <a:endParaRPr lang="ru-RU" sz="4000" b="1" dirty="0"/>
          </a:p>
          <a:p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235370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/>
              <a:t>Актуализация опорных знаний. Блиц- опрос.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i="1" dirty="0" smtClean="0"/>
              <a:t>- </a:t>
            </a:r>
            <a:r>
              <a:rPr lang="ru-RU" b="1" i="1" dirty="0"/>
              <a:t>Какие предложения называются сложными?</a:t>
            </a:r>
            <a:endParaRPr lang="ru-RU" dirty="0"/>
          </a:p>
          <a:p>
            <a:r>
              <a:rPr lang="ru-RU" b="1" i="1" dirty="0"/>
              <a:t> -На какие группы они делятся? </a:t>
            </a:r>
            <a:endParaRPr lang="ru-RU" dirty="0"/>
          </a:p>
          <a:p>
            <a:r>
              <a:rPr lang="ru-RU" b="1" i="1" dirty="0"/>
              <a:t>- Какие предложения называются бессоюзными сложными предложениями?</a:t>
            </a:r>
            <a:endParaRPr lang="ru-RU" dirty="0"/>
          </a:p>
          <a:p>
            <a:r>
              <a:rPr lang="ru-RU" b="1" i="1" dirty="0"/>
              <a:t>- Какие знаки препинания ставятся между частями БСП? </a:t>
            </a:r>
            <a:endParaRPr lang="ru-RU" dirty="0"/>
          </a:p>
          <a:p>
            <a:r>
              <a:rPr lang="ru-RU" b="1" i="1" dirty="0"/>
              <a:t>-Назовите синонимичные бессоюзным сложным предложениям союзные сложные предложения?</a:t>
            </a:r>
            <a:r>
              <a:rPr lang="ru-RU" i="1" dirty="0"/>
              <a:t> </a:t>
            </a:r>
            <a:endParaRPr lang="ru-RU" dirty="0"/>
          </a:p>
          <a:p>
            <a:r>
              <a:rPr lang="ru-RU" i="1" dirty="0"/>
              <a:t> </a:t>
            </a:r>
            <a:r>
              <a:rPr lang="ru-RU" b="1" dirty="0"/>
              <a:t>-Чем отличаются БСП от предложений с союзами?</a:t>
            </a:r>
            <a:endParaRPr lang="ru-RU" dirty="0"/>
          </a:p>
          <a:p>
            <a:pPr algn="ctr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07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85" y="1"/>
            <a:ext cx="11973464" cy="671997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Аргунский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государственный историко-архитектурный и природный музей-заповедник основан в 1988 году в целях сохранения уникальных памятников истории и архитектуры, а также спасения от полного исчезновения редких видов фауны и флоры. 2. Указом Президента РФ от 20 февраля 1995 г. № 176, </a:t>
            </a:r>
            <a:r>
              <a:rPr lang="ru-RU" sz="7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Аргунский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музей-заповедник объявлен объектом исторического и культурного наследия федерального значения. 3. Он находится в самой высокогорной и труднодоступной части республики, его площадь составляет почти 240 тысяч гектаров. 4. В заповедную зону входят территории </a:t>
            </a:r>
            <a:r>
              <a:rPr lang="ru-RU" sz="7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Итум-Калинского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Шаройского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частично </a:t>
            </a:r>
            <a:r>
              <a:rPr lang="ru-RU" sz="7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Веденского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Шатойского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7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Ачхой-Мартанского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районов. 5. На территории Аргунского музея-заповедника находится несколько тысяч памятников истории, культуры, археологии, архитектуры и природы, большинство из них относятся к памятникам федерального значения. 6. Здесь сохранилось большое количество уникальных памятников материальной культуры – пещерные гроты, стоянки, усыпальницы, селища, грунтовые могильники, подземные и надземные родовые склепы, боевые и жилые башни и замковые комплексы. 7. На территории Аргунского-заповедника находится пещера 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Шеки-Хьех (страница отсутствует)"/>
              </a:rPr>
              <a:t>Шеки-</a:t>
            </a:r>
            <a:r>
              <a:rPr lang="ru-RU" sz="7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Шеки-Хьех (страница отсутствует)"/>
              </a:rPr>
              <a:t>Хьех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серными источниками глубиной 137 метров, из которой вытекает сероводородная река.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26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023" y="186605"/>
            <a:ext cx="11887200" cy="65333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Уникальной является природа заповедника: живописные снежные вершины, покрытые вечными льдами, лесистые горы, расчлененные глубокими речными долинами, буковые и березовые леса, дубовые рощи, чистые родники и минеральные источники. 9. Большое количество горных озер, самыми крупными из них являются </a:t>
            </a:r>
            <a:r>
              <a:rPr lang="ru-RU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Кезеной-ам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глубина 72 м (1869 метров над уровнем моря) и </a:t>
            </a:r>
            <a:r>
              <a:rPr lang="ru-RU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Галанчож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–глубина озера -30 метров (на высоте 1533 метра над уровнем  моря).</a:t>
            </a:r>
          </a:p>
          <a:p>
            <a:pPr algn="just">
              <a:lnSpc>
                <a:spcPct val="120000"/>
              </a:lnSpc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Богат и разнообразен животный мир гор, самым высокогорным животным, обитающим в горах заповедника, является кавказский тур. На крутых, каменистых склонах с редколесьем встречается серна; из крупных хищников здесь водится медведь, волк, рысь, леопард. 11. На опушках и лесных полянах можно увидеть косулю. 12. В горных ущельях много диких кабанов, которые в зимнее время в поисках пищи заходят на окраины селений. 13. В глухих балках живет дикий лесной кот, который выходит на охоту в ночное время. 14. Из других животных водится лисица, заяц, куница лесная, барсук, ласка. 15. Разнообразен мир птиц горных лесов и склонов: высоко в горах можно увидеть и орла, и сокола, и ястреба, и грифов. 16. В лесах обитают дятлы, синицы, снегири, дрозды, сойки, совы.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036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0061" y="1101004"/>
            <a:ext cx="9825487" cy="442852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-Ребята, о чем говорится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тексте?</a:t>
            </a:r>
          </a:p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для себя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интересного 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вы узнали из текста?</a:t>
            </a:r>
          </a:p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затруднения вызвало чтение текста?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не понятым для вас?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085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60" y="284672"/>
            <a:ext cx="11792310" cy="620239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b="1" i="1" dirty="0" smtClean="0"/>
          </a:p>
          <a:p>
            <a:pPr marL="0" indent="0">
              <a:buNone/>
            </a:pPr>
            <a:r>
              <a:rPr lang="ru-RU" sz="3600" b="1" i="1" dirty="0" smtClean="0"/>
              <a:t>Задание </a:t>
            </a:r>
            <a:r>
              <a:rPr lang="ru-RU" sz="3600" b="1" i="1" dirty="0"/>
              <a:t>1-го блока. </a:t>
            </a:r>
            <a:endParaRPr lang="ru-RU" sz="3600" dirty="0"/>
          </a:p>
          <a:p>
            <a:pPr marL="0" indent="0">
              <a:buNone/>
            </a:pPr>
            <a:r>
              <a:rPr lang="ru-RU" sz="3600" b="1" i="1" dirty="0">
                <a:solidFill>
                  <a:srgbClr val="FF0000"/>
                </a:solidFill>
              </a:rPr>
              <a:t>1-я группа.</a:t>
            </a:r>
            <a:r>
              <a:rPr lang="ru-RU" sz="3600" dirty="0">
                <a:solidFill>
                  <a:srgbClr val="FF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sz="3600" dirty="0"/>
              <a:t>Определите стиль текста. Жанр текста и форму речи Свой ответ аргументируйте, используя знания о стилях речи.</a:t>
            </a:r>
          </a:p>
          <a:p>
            <a:endParaRPr lang="ru-RU" sz="3600" b="1" i="1" dirty="0" smtClean="0"/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2- </a:t>
            </a:r>
            <a:r>
              <a:rPr lang="ru-RU" sz="3600" b="1" dirty="0">
                <a:solidFill>
                  <a:srgbClr val="FF0000"/>
                </a:solidFill>
              </a:rPr>
              <a:t>я группа. </a:t>
            </a:r>
            <a:endParaRPr lang="ru-RU" sz="3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600" dirty="0"/>
              <a:t>Определите тему и идею текста. Тип </a:t>
            </a:r>
            <a:r>
              <a:rPr lang="ru-RU" sz="3600" dirty="0" smtClean="0"/>
              <a:t>текста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9683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</TotalTime>
  <Words>1397</Words>
  <Application>Microsoft Office PowerPoint</Application>
  <PresentationFormat>Широкоэкранный</PresentationFormat>
  <Paragraphs>223</Paragraphs>
  <Slides>40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Aharoni</vt:lpstr>
      <vt:lpstr>Arial</vt:lpstr>
      <vt:lpstr>Calibri</vt:lpstr>
      <vt:lpstr>Calibri Light</vt:lpstr>
      <vt:lpstr>Times New Roman</vt:lpstr>
      <vt:lpstr>Тема Office</vt:lpstr>
      <vt:lpstr>                                                                                                                                                                          Аргунский заповедник находится в труднодоступной части республики его площадь составляет почти двести сорок  тысяч гектаров. </vt:lpstr>
      <vt:lpstr>                                                                                                                                                                          - Нужно ли в этом предложении поставить знак препинания?  - Объясните постановку запятой в этом предложении. - Найдите грамматическую основу. - Какое это предложение?   </vt:lpstr>
      <vt:lpstr>                                                                                                                                                                          Аргунский заповедник находится в труднодоступной части республики, его площадь составляет почти двести сорок  тысяч гектаров. </vt:lpstr>
      <vt:lpstr>Тема урока:</vt:lpstr>
      <vt:lpstr>Актуализация опорных знаний. Блиц- опрос.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Карточка № 1. Определите верное/неверное утверждение. (5 задание ОГЭ)  </vt:lpstr>
      <vt:lpstr>  (Да, утверждение верное)  </vt:lpstr>
      <vt:lpstr>   (Нет, утверждение неверное, так как это причастие, а не прилагательное)   </vt:lpstr>
      <vt:lpstr>   (Нет, утверждение неверное, так как это существительное 3 склонения)    </vt:lpstr>
      <vt:lpstr>  (Нет, утверждение неверное, так как оно образовано от словосочетания «трудный доступ» и пишется слитно)  </vt:lpstr>
      <vt:lpstr>  Совершенствование знаний, умений и навыков.  </vt:lpstr>
      <vt:lpstr>  Карточка № 2. Синтаксический анализ. (2 задание ОГЭ)  </vt:lpstr>
      <vt:lpstr> Предложение 3 – сложное предложение с бессоюзной связью.  </vt:lpstr>
      <vt:lpstr>   (Да, утверждение верное)   </vt:lpstr>
      <vt:lpstr>  Предложение 5 – простое предложение осложненное однородными членами.   </vt:lpstr>
      <vt:lpstr>   (Нет, оно бессоюзное сложное)   </vt:lpstr>
      <vt:lpstr> Предложение 10 –сложное предложение с 2 грамматическими основами, связанными бессоюзной связью.  </vt:lpstr>
      <vt:lpstr>   (Да, утверждение верное)   </vt:lpstr>
      <vt:lpstr>   Предложение 12- сложное предложение с придаточной определительной частью.    </vt:lpstr>
      <vt:lpstr>  (Да, утверждение верное)  </vt:lpstr>
      <vt:lpstr>   Предложение 13 – сложное предложение с бессоюзной связью.    </vt:lpstr>
      <vt:lpstr>  (Нет, там подчинительная связь)  </vt:lpstr>
      <vt:lpstr>  Предложение 15 – сложное предложение с подчинительной связью и однородными членами.   </vt:lpstr>
      <vt:lpstr>  (Нет, там бессоюзная связь)  </vt:lpstr>
      <vt:lpstr>Презентация PowerPoint</vt:lpstr>
      <vt:lpstr>   Подведение итогов урока. - Ребята, после чтения текста, какой вывод мы можем сделать? Составьте БСП с тире и сделайте схему.    </vt:lpstr>
      <vt:lpstr>Составьте из этих слов БСП, расставьте знаки препинания и сделайте схему. </vt:lpstr>
      <vt:lpstr>Составьте из этих БСП, поставьте знаки препинания и сделайте схему. </vt:lpstr>
      <vt:lpstr>Рефлексия </vt:lpstr>
      <vt:lpstr> Домашнее задание 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34</cp:revision>
  <dcterms:created xsi:type="dcterms:W3CDTF">2021-03-29T16:43:00Z</dcterms:created>
  <dcterms:modified xsi:type="dcterms:W3CDTF">2022-02-02T18:24:39Z</dcterms:modified>
</cp:coreProperties>
</file>